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ppt/notesSlides/notesSlide43.xml" ContentType="application/vnd.openxmlformats-officedocument.presentationml.notesSlide+xml"/>
  <Override PartName="/ppt/tags/tag43.xml" ContentType="application/vnd.openxmlformats-officedocument.presentationml.tags+xml"/>
  <Override PartName="/ppt/notesSlides/notesSlide44.xml" ContentType="application/vnd.openxmlformats-officedocument.presentationml.notesSlide+xml"/>
  <Override PartName="/ppt/tags/tag44.xml" ContentType="application/vnd.openxmlformats-officedocument.presentationml.tags+xml"/>
  <Override PartName="/ppt/notesSlides/notesSlide45.xml" ContentType="application/vnd.openxmlformats-officedocument.presentationml.notesSlide+xml"/>
  <Override PartName="/ppt/tags/tag45.xml" ContentType="application/vnd.openxmlformats-officedocument.presentationml.tags+xml"/>
  <Override PartName="/ppt/notesSlides/notesSlide46.xml" ContentType="application/vnd.openxmlformats-officedocument.presentationml.notesSlide+xml"/>
  <Override PartName="/ppt/tags/tag46.xml" ContentType="application/vnd.openxmlformats-officedocument.presentationml.tags+xml"/>
  <Override PartName="/ppt/notesSlides/notesSlide47.xml" ContentType="application/vnd.openxmlformats-officedocument.presentationml.notesSlide+xml"/>
  <Override PartName="/ppt/tags/tag47.xml" ContentType="application/vnd.openxmlformats-officedocument.presentationml.tags+xml"/>
  <Override PartName="/ppt/notesSlides/notesSlide48.xml" ContentType="application/vnd.openxmlformats-officedocument.presentationml.notesSlide+xml"/>
  <Override PartName="/ppt/tags/tag48.xml" ContentType="application/vnd.openxmlformats-officedocument.presentationml.tags+xml"/>
  <Override PartName="/ppt/notesSlides/notesSlide49.xml" ContentType="application/vnd.openxmlformats-officedocument.presentationml.notesSlide+xml"/>
  <Override PartName="/ppt/tags/tag49.xml" ContentType="application/vnd.openxmlformats-officedocument.presentationml.tags+xml"/>
  <Override PartName="/ppt/notesSlides/notesSlide50.xml" ContentType="application/vnd.openxmlformats-officedocument.presentationml.notesSlide+xml"/>
  <Override PartName="/ppt/tags/tag50.xml" ContentType="application/vnd.openxmlformats-officedocument.presentationml.tags+xml"/>
  <Override PartName="/ppt/notesSlides/notesSlide51.xml" ContentType="application/vnd.openxmlformats-officedocument.presentationml.notesSlide+xml"/>
  <Override PartName="/ppt/tags/tag51.xml" ContentType="application/vnd.openxmlformats-officedocument.presentationml.tags+xml"/>
  <Override PartName="/ppt/notesSlides/notesSlide52.xml" ContentType="application/vnd.openxmlformats-officedocument.presentationml.notesSlide+xml"/>
  <Override PartName="/ppt/tags/tag52.xml" ContentType="application/vnd.openxmlformats-officedocument.presentationml.tags+xml"/>
  <Override PartName="/ppt/notesSlides/notesSlide53.xml" ContentType="application/vnd.openxmlformats-officedocument.presentationml.notesSlide+xml"/>
  <Override PartName="/ppt/tags/tag53.xml" ContentType="application/vnd.openxmlformats-officedocument.presentationml.tags+xml"/>
  <Override PartName="/ppt/notesSlides/notesSlide54.xml" ContentType="application/vnd.openxmlformats-officedocument.presentationml.notesSlide+xml"/>
  <Override PartName="/ppt/tags/tag54.xml" ContentType="application/vnd.openxmlformats-officedocument.presentationml.tags+xml"/>
  <Override PartName="/ppt/notesSlides/notesSlide55.xml" ContentType="application/vnd.openxmlformats-officedocument.presentationml.notesSlide+xml"/>
  <Override PartName="/ppt/tags/tag55.xml" ContentType="application/vnd.openxmlformats-officedocument.presentationml.tags+xml"/>
  <Override PartName="/ppt/notesSlides/notesSlide56.xml" ContentType="application/vnd.openxmlformats-officedocument.presentationml.notesSlide+xml"/>
  <Override PartName="/ppt/tags/tag56.xml" ContentType="application/vnd.openxmlformats-officedocument.presentationml.tags+xml"/>
  <Override PartName="/ppt/notesSlides/notesSlide57.xml" ContentType="application/vnd.openxmlformats-officedocument.presentationml.notesSlide+xml"/>
  <Override PartName="/ppt/tags/tag57.xml" ContentType="application/vnd.openxmlformats-officedocument.presentationml.tags+xml"/>
  <Override PartName="/ppt/notesSlides/notesSlide58.xml" ContentType="application/vnd.openxmlformats-officedocument.presentationml.notesSlide+xml"/>
  <Override PartName="/ppt/tags/tag58.xml" ContentType="application/vnd.openxmlformats-officedocument.presentationml.tags+xml"/>
  <Override PartName="/ppt/notesSlides/notesSlide59.xml" ContentType="application/vnd.openxmlformats-officedocument.presentationml.notesSlide+xml"/>
  <Override PartName="/ppt/tags/tag59.xml" ContentType="application/vnd.openxmlformats-officedocument.presentationml.tags+xml"/>
  <Override PartName="/ppt/notesSlides/notesSlide60.xml" ContentType="application/vnd.openxmlformats-officedocument.presentationml.notesSlide+xml"/>
  <Override PartName="/ppt/tags/tag60.xml" ContentType="application/vnd.openxmlformats-officedocument.presentationml.tags+xml"/>
  <Override PartName="/ppt/notesSlides/notesSlide61.xml" ContentType="application/vnd.openxmlformats-officedocument.presentationml.notesSlide+xml"/>
  <Override PartName="/ppt/tags/tag61.xml" ContentType="application/vnd.openxmlformats-officedocument.presentationml.tags+xml"/>
  <Override PartName="/ppt/notesSlides/notesSlide62.xml" ContentType="application/vnd.openxmlformats-officedocument.presentationml.notesSlide+xml"/>
  <Override PartName="/ppt/tags/tag62.xml" ContentType="application/vnd.openxmlformats-officedocument.presentationml.tags+xml"/>
  <Override PartName="/ppt/notesSlides/notesSlide63.xml" ContentType="application/vnd.openxmlformats-officedocument.presentationml.notesSlide+xml"/>
  <Override PartName="/ppt/tags/tag63.xml" ContentType="application/vnd.openxmlformats-officedocument.presentationml.tags+xml"/>
  <Override PartName="/ppt/notesSlides/notesSlide64.xml" ContentType="application/vnd.openxmlformats-officedocument.presentationml.notesSlide+xml"/>
  <Override PartName="/ppt/tags/tag64.xml" ContentType="application/vnd.openxmlformats-officedocument.presentationml.tags+xml"/>
  <Override PartName="/ppt/notesSlides/notesSlide65.xml" ContentType="application/vnd.openxmlformats-officedocument.presentationml.notesSlide+xml"/>
  <Override PartName="/ppt/tags/tag65.xml" ContentType="application/vnd.openxmlformats-officedocument.presentationml.tags+xml"/>
  <Override PartName="/ppt/notesSlides/notesSlide66.xml" ContentType="application/vnd.openxmlformats-officedocument.presentationml.notesSlide+xml"/>
  <Override PartName="/ppt/tags/tag66.xml" ContentType="application/vnd.openxmlformats-officedocument.presentationml.tags+xml"/>
  <Override PartName="/ppt/notesSlides/notesSlide67.xml" ContentType="application/vnd.openxmlformats-officedocument.presentationml.notesSlide+xml"/>
  <Override PartName="/ppt/tags/tag67.xml" ContentType="application/vnd.openxmlformats-officedocument.presentationml.tags+xml"/>
  <Override PartName="/ppt/notesSlides/notesSlide68.xml" ContentType="application/vnd.openxmlformats-officedocument.presentationml.notesSlide+xml"/>
  <Override PartName="/ppt/tags/tag68.xml" ContentType="application/vnd.openxmlformats-officedocument.presentationml.tags+xml"/>
  <Override PartName="/ppt/notesSlides/notesSlide69.xml" ContentType="application/vnd.openxmlformats-officedocument.presentationml.notesSlide+xml"/>
  <Override PartName="/ppt/tags/tag69.xml" ContentType="application/vnd.openxmlformats-officedocument.presentationml.tags+xml"/>
  <Override PartName="/ppt/notesSlides/notesSlide70.xml" ContentType="application/vnd.openxmlformats-officedocument.presentationml.notesSlide+xml"/>
  <Override PartName="/ppt/tags/tag70.xml" ContentType="application/vnd.openxmlformats-officedocument.presentationml.tags+xml"/>
  <Override PartName="/ppt/notesSlides/notesSlide71.xml" ContentType="application/vnd.openxmlformats-officedocument.presentationml.notesSlide+xml"/>
  <Override PartName="/ppt/tags/tag71.xml" ContentType="application/vnd.openxmlformats-officedocument.presentationml.tags+xml"/>
  <Override PartName="/ppt/notesSlides/notesSlide72.xml" ContentType="application/vnd.openxmlformats-officedocument.presentationml.notesSlide+xml"/>
  <Override PartName="/ppt/tags/tag72.xml" ContentType="application/vnd.openxmlformats-officedocument.presentationml.tags+xml"/>
  <Override PartName="/ppt/notesSlides/notesSlide73.xml" ContentType="application/vnd.openxmlformats-officedocument.presentationml.notesSlide+xml"/>
  <Override PartName="/ppt/tags/tag73.xml" ContentType="application/vnd.openxmlformats-officedocument.presentationml.tags+xml"/>
  <Override PartName="/ppt/notesSlides/notesSlide74.xml" ContentType="application/vnd.openxmlformats-officedocument.presentationml.notesSlide+xml"/>
  <Override PartName="/ppt/tags/tag74.xml" ContentType="application/vnd.openxmlformats-officedocument.presentationml.tags+xml"/>
  <Override PartName="/ppt/notesSlides/notesSlide75.xml" ContentType="application/vnd.openxmlformats-officedocument.presentationml.notesSlide+xml"/>
  <Override PartName="/ppt/tags/tag75.xml" ContentType="application/vnd.openxmlformats-officedocument.presentationml.tags+xml"/>
  <Override PartName="/ppt/notesSlides/notesSlide76.xml" ContentType="application/vnd.openxmlformats-officedocument.presentationml.notesSlide+xml"/>
  <Override PartName="/ppt/tags/tag76.xml" ContentType="application/vnd.openxmlformats-officedocument.presentationml.tags+xml"/>
  <Override PartName="/ppt/notesSlides/notesSlide77.xml" ContentType="application/vnd.openxmlformats-officedocument.presentationml.notesSlide+xml"/>
  <Override PartName="/ppt/tags/tag77.xml" ContentType="application/vnd.openxmlformats-officedocument.presentationml.tags+xml"/>
  <Override PartName="/ppt/notesSlides/notesSlide78.xml" ContentType="application/vnd.openxmlformats-officedocument.presentationml.notesSlide+xml"/>
  <Override PartName="/ppt/tags/tag78.xml" ContentType="application/vnd.openxmlformats-officedocument.presentationml.tags+xml"/>
  <Override PartName="/ppt/notesSlides/notesSlide79.xml" ContentType="application/vnd.openxmlformats-officedocument.presentationml.notesSlide+xml"/>
  <Override PartName="/ppt/tags/tag79.xml" ContentType="application/vnd.openxmlformats-officedocument.presentationml.tags+xml"/>
  <Override PartName="/ppt/notesSlides/notesSlide80.xml" ContentType="application/vnd.openxmlformats-officedocument.presentationml.notesSlide+xml"/>
  <Override PartName="/ppt/tags/tag80.xml" ContentType="application/vnd.openxmlformats-officedocument.presentationml.tags+xml"/>
  <Override PartName="/ppt/notesSlides/notesSlide81.xml" ContentType="application/vnd.openxmlformats-officedocument.presentationml.notesSlide+xml"/>
  <Override PartName="/ppt/tags/tag81.xml" ContentType="application/vnd.openxmlformats-officedocument.presentationml.tags+xml"/>
  <Override PartName="/ppt/notesSlides/notesSlide82.xml" ContentType="application/vnd.openxmlformats-officedocument.presentationml.notesSlide+xml"/>
  <Override PartName="/ppt/tags/tag82.xml" ContentType="application/vnd.openxmlformats-officedocument.presentationml.tags+xml"/>
  <Override PartName="/ppt/notesSlides/notesSlide83.xml" ContentType="application/vnd.openxmlformats-officedocument.presentationml.notesSlide+xml"/>
  <Override PartName="/ppt/tags/tag83.xml" ContentType="application/vnd.openxmlformats-officedocument.presentationml.tags+xml"/>
  <Override PartName="/ppt/notesSlides/notesSlide84.xml" ContentType="application/vnd.openxmlformats-officedocument.presentationml.notesSlide+xml"/>
  <Override PartName="/ppt/tags/tag84.xml" ContentType="application/vnd.openxmlformats-officedocument.presentationml.tags+xml"/>
  <Override PartName="/ppt/notesSlides/notesSlide85.xml" ContentType="application/vnd.openxmlformats-officedocument.presentationml.notesSlide+xml"/>
  <Override PartName="/ppt/tags/tag85.xml" ContentType="application/vnd.openxmlformats-officedocument.presentationml.tags+xml"/>
  <Override PartName="/ppt/notesSlides/notesSlide86.xml" ContentType="application/vnd.openxmlformats-officedocument.presentationml.notesSlide+xml"/>
  <Override PartName="/ppt/tags/tag86.xml" ContentType="application/vnd.openxmlformats-officedocument.presentationml.tags+xml"/>
  <Override PartName="/ppt/notesSlides/notesSlide87.xml" ContentType="application/vnd.openxmlformats-officedocument.presentationml.notesSlide+xml"/>
  <Override PartName="/ppt/tags/tag87.xml" ContentType="application/vnd.openxmlformats-officedocument.presentationml.tags+xml"/>
  <Override PartName="/ppt/notesSlides/notesSlide88.xml" ContentType="application/vnd.openxmlformats-officedocument.presentationml.notesSlide+xml"/>
  <Override PartName="/ppt/tags/tag88.xml" ContentType="application/vnd.openxmlformats-officedocument.presentationml.tags+xml"/>
  <Override PartName="/ppt/notesSlides/notesSlide89.xml" ContentType="application/vnd.openxmlformats-officedocument.presentationml.notesSlide+xml"/>
  <Override PartName="/ppt/tags/tag89.xml" ContentType="application/vnd.openxmlformats-officedocument.presentationml.tags+xml"/>
  <Override PartName="/ppt/notesSlides/notesSlide90.xml" ContentType="application/vnd.openxmlformats-officedocument.presentationml.notesSlide+xml"/>
  <Override PartName="/ppt/tags/tag90.xml" ContentType="application/vnd.openxmlformats-officedocument.presentationml.tags+xml"/>
  <Override PartName="/ppt/notesSlides/notesSlide91.xml" ContentType="application/vnd.openxmlformats-officedocument.presentationml.notesSlide+xml"/>
  <Override PartName="/ppt/tags/tag91.xml" ContentType="application/vnd.openxmlformats-officedocument.presentationml.tags+xml"/>
  <Override PartName="/ppt/notesSlides/notesSlide92.xml" ContentType="application/vnd.openxmlformats-officedocument.presentationml.notesSlide+xml"/>
  <Override PartName="/ppt/tags/tag92.xml" ContentType="application/vnd.openxmlformats-officedocument.presentationml.tags+xml"/>
  <Override PartName="/ppt/notesSlides/notesSlide93.xml" ContentType="application/vnd.openxmlformats-officedocument.presentationml.notesSlide+xml"/>
  <Override PartName="/ppt/tags/tag93.xml" ContentType="application/vnd.openxmlformats-officedocument.presentationml.tags+xml"/>
  <Override PartName="/ppt/notesSlides/notesSlide94.xml" ContentType="application/vnd.openxmlformats-officedocument.presentationml.notesSlide+xml"/>
  <Override PartName="/ppt/tags/tag94.xml" ContentType="application/vnd.openxmlformats-officedocument.presentationml.tags+xml"/>
  <Override PartName="/ppt/notesSlides/notesSlide95.xml" ContentType="application/vnd.openxmlformats-officedocument.presentationml.notesSlide+xml"/>
  <Override PartName="/ppt/tags/tag95.xml" ContentType="application/vnd.openxmlformats-officedocument.presentationml.tags+xml"/>
  <Override PartName="/ppt/notesSlides/notesSlide96.xml" ContentType="application/vnd.openxmlformats-officedocument.presentationml.notesSlide+xml"/>
  <Override PartName="/ppt/tags/tag96.xml" ContentType="application/vnd.openxmlformats-officedocument.presentationml.tags+xml"/>
  <Override PartName="/ppt/notesSlides/notesSlide97.xml" ContentType="application/vnd.openxmlformats-officedocument.presentationml.notesSlide+xml"/>
  <Override PartName="/ppt/tags/tag97.xml" ContentType="application/vnd.openxmlformats-officedocument.presentationml.tags+xml"/>
  <Override PartName="/ppt/notesSlides/notesSlide98.xml" ContentType="application/vnd.openxmlformats-officedocument.presentationml.notesSlide+xml"/>
  <Override PartName="/ppt/tags/tag98.xml" ContentType="application/vnd.openxmlformats-officedocument.presentationml.tags+xml"/>
  <Override PartName="/ppt/notesSlides/notesSlide99.xml" ContentType="application/vnd.openxmlformats-officedocument.presentationml.notesSlide+xml"/>
  <Override PartName="/ppt/tags/tag99.xml" ContentType="application/vnd.openxmlformats-officedocument.presentationml.tags+xml"/>
  <Override PartName="/ppt/notesSlides/notesSlide100.xml" ContentType="application/vnd.openxmlformats-officedocument.presentationml.notesSlide+xml"/>
  <Override PartName="/ppt/tags/tag100.xml" ContentType="application/vnd.openxmlformats-officedocument.presentationml.tags+xml"/>
  <Override PartName="/ppt/notesSlides/notesSlide101.xml" ContentType="application/vnd.openxmlformats-officedocument.presentationml.notesSlide+xml"/>
  <Override PartName="/ppt/tags/tag101.xml" ContentType="application/vnd.openxmlformats-officedocument.presentationml.tags+xml"/>
  <Override PartName="/ppt/notesSlides/notesSlide102.xml" ContentType="application/vnd.openxmlformats-officedocument.presentationml.notesSlide+xml"/>
  <Override PartName="/ppt/tags/tag102.xml" ContentType="application/vnd.openxmlformats-officedocument.presentationml.tags+xml"/>
  <Override PartName="/ppt/notesSlides/notesSlide103.xml" ContentType="application/vnd.openxmlformats-officedocument.presentationml.notesSlide+xml"/>
  <Override PartName="/ppt/tags/tag103.xml" ContentType="application/vnd.openxmlformats-officedocument.presentationml.tags+xml"/>
  <Override PartName="/ppt/notesSlides/notesSlide104.xml" ContentType="application/vnd.openxmlformats-officedocument.presentationml.notesSlide+xml"/>
  <Override PartName="/ppt/tags/tag104.xml" ContentType="application/vnd.openxmlformats-officedocument.presentationml.tags+xml"/>
  <Override PartName="/ppt/notesSlides/notesSlide105.xml" ContentType="application/vnd.openxmlformats-officedocument.presentationml.notesSlide+xml"/>
  <Override PartName="/ppt/tags/tag105.xml" ContentType="application/vnd.openxmlformats-officedocument.presentationml.tags+xml"/>
  <Override PartName="/ppt/notesSlides/notesSlide106.xml" ContentType="application/vnd.openxmlformats-officedocument.presentationml.notesSlide+xml"/>
  <Override PartName="/ppt/tags/tag106.xml" ContentType="application/vnd.openxmlformats-officedocument.presentationml.tags+xml"/>
  <Override PartName="/ppt/notesSlides/notesSlide107.xml" ContentType="application/vnd.openxmlformats-officedocument.presentationml.notesSlide+xml"/>
  <Override PartName="/ppt/tags/tag107.xml" ContentType="application/vnd.openxmlformats-officedocument.presentationml.tags+xml"/>
  <Override PartName="/ppt/notesSlides/notesSlide108.xml" ContentType="application/vnd.openxmlformats-officedocument.presentationml.notesSlide+xml"/>
  <Override PartName="/ppt/tags/tag108.xml" ContentType="application/vnd.openxmlformats-officedocument.presentationml.tags+xml"/>
  <Override PartName="/ppt/notesSlides/notesSlide109.xml" ContentType="application/vnd.openxmlformats-officedocument.presentationml.notesSlide+xml"/>
  <Override PartName="/ppt/tags/tag109.xml" ContentType="application/vnd.openxmlformats-officedocument.presentationml.tags+xml"/>
  <Override PartName="/ppt/notesSlides/notesSlide110.xml" ContentType="application/vnd.openxmlformats-officedocument.presentationml.notesSlide+xml"/>
  <Override PartName="/ppt/tags/tag110.xml" ContentType="application/vnd.openxmlformats-officedocument.presentationml.tags+xml"/>
  <Override PartName="/ppt/notesSlides/notesSlide111.xml" ContentType="application/vnd.openxmlformats-officedocument.presentationml.notesSlide+xml"/>
  <Override PartName="/ppt/tags/tag111.xml" ContentType="application/vnd.openxmlformats-officedocument.presentationml.tags+xml"/>
  <Override PartName="/ppt/notesSlides/notesSlide112.xml" ContentType="application/vnd.openxmlformats-officedocument.presentationml.notesSlide+xml"/>
  <Override PartName="/ppt/tags/tag112.xml" ContentType="application/vnd.openxmlformats-officedocument.presentationml.tags+xml"/>
  <Override PartName="/ppt/notesSlides/notesSlide113.xml" ContentType="application/vnd.openxmlformats-officedocument.presentationml.notesSlide+xml"/>
  <Override PartName="/ppt/tags/tag113.xml" ContentType="application/vnd.openxmlformats-officedocument.presentationml.tags+xml"/>
  <Override PartName="/ppt/notesSlides/notesSlide114.xml" ContentType="application/vnd.openxmlformats-officedocument.presentationml.notesSlide+xml"/>
  <Override PartName="/ppt/tags/tag114.xml" ContentType="application/vnd.openxmlformats-officedocument.presentationml.tags+xml"/>
  <Override PartName="/ppt/notesSlides/notesSlide115.xml" ContentType="application/vnd.openxmlformats-officedocument.presentationml.notesSlide+xml"/>
  <Override PartName="/ppt/tags/tag115.xml" ContentType="application/vnd.openxmlformats-officedocument.presentationml.tags+xml"/>
  <Override PartName="/ppt/notesSlides/notesSlide116.xml" ContentType="application/vnd.openxmlformats-officedocument.presentationml.notesSlide+xml"/>
  <Override PartName="/ppt/tags/tag116.xml" ContentType="application/vnd.openxmlformats-officedocument.presentationml.tags+xml"/>
  <Override PartName="/ppt/notesSlides/notesSlide117.xml" ContentType="application/vnd.openxmlformats-officedocument.presentationml.notesSlide+xml"/>
  <Override PartName="/ppt/tags/tag117.xml" ContentType="application/vnd.openxmlformats-officedocument.presentationml.tags+xml"/>
  <Override PartName="/ppt/notesSlides/notesSlide118.xml" ContentType="application/vnd.openxmlformats-officedocument.presentationml.notesSlide+xml"/>
  <Override PartName="/ppt/tags/tag118.xml" ContentType="application/vnd.openxmlformats-officedocument.presentationml.tags+xml"/>
  <Override PartName="/ppt/notesSlides/notesSlide119.xml" ContentType="application/vnd.openxmlformats-officedocument.presentationml.notesSlide+xml"/>
  <Override PartName="/ppt/tags/tag119.xml" ContentType="application/vnd.openxmlformats-officedocument.presentationml.tags+xml"/>
  <Override PartName="/ppt/notesSlides/notesSlide120.xml" ContentType="application/vnd.openxmlformats-officedocument.presentationml.notesSlide+xml"/>
  <Override PartName="/ppt/tags/tag120.xml" ContentType="application/vnd.openxmlformats-officedocument.presentationml.tags+xml"/>
  <Override PartName="/ppt/notesSlides/notesSlide121.xml" ContentType="application/vnd.openxmlformats-officedocument.presentationml.notesSlide+xml"/>
  <Override PartName="/ppt/tags/tag121.xml" ContentType="application/vnd.openxmlformats-officedocument.presentationml.tags+xml"/>
  <Override PartName="/ppt/notesSlides/notesSlide122.xml" ContentType="application/vnd.openxmlformats-officedocument.presentationml.notesSlide+xml"/>
  <Override PartName="/ppt/tags/tag122.xml" ContentType="application/vnd.openxmlformats-officedocument.presentationml.tags+xml"/>
  <Override PartName="/ppt/notesSlides/notesSlide123.xml" ContentType="application/vnd.openxmlformats-officedocument.presentationml.notesSlide+xml"/>
  <Override PartName="/ppt/tags/tag123.xml" ContentType="application/vnd.openxmlformats-officedocument.presentationml.tags+xml"/>
  <Override PartName="/ppt/notesSlides/notesSlide124.xml" ContentType="application/vnd.openxmlformats-officedocument.presentationml.notesSlide+xml"/>
  <Override PartName="/ppt/tags/tag124.xml" ContentType="application/vnd.openxmlformats-officedocument.presentationml.tags+xml"/>
  <Override PartName="/ppt/notesSlides/notesSlide125.xml" ContentType="application/vnd.openxmlformats-officedocument.presentationml.notesSlide+xml"/>
  <Override PartName="/ppt/tags/tag125.xml" ContentType="application/vnd.openxmlformats-officedocument.presentationml.tags+xml"/>
  <Override PartName="/ppt/notesSlides/notesSlide126.xml" ContentType="application/vnd.openxmlformats-officedocument.presentationml.notesSlide+xml"/>
  <Override PartName="/ppt/tags/tag126.xml" ContentType="application/vnd.openxmlformats-officedocument.presentationml.tags+xml"/>
  <Override PartName="/ppt/notesSlides/notesSlide127.xml" ContentType="application/vnd.openxmlformats-officedocument.presentationml.notesSlide+xml"/>
  <Override PartName="/ppt/tags/tag127.xml" ContentType="application/vnd.openxmlformats-officedocument.presentationml.tags+xml"/>
  <Override PartName="/ppt/notesSlides/notesSlide128.xml" ContentType="application/vnd.openxmlformats-officedocument.presentationml.notesSlide+xml"/>
  <Override PartName="/ppt/tags/tag128.xml" ContentType="application/vnd.openxmlformats-officedocument.presentationml.tags+xml"/>
  <Override PartName="/ppt/notesSlides/notesSlide129.xml" ContentType="application/vnd.openxmlformats-officedocument.presentationml.notesSlide+xml"/>
  <Override PartName="/ppt/tags/tag129.xml" ContentType="application/vnd.openxmlformats-officedocument.presentationml.tags+xml"/>
  <Override PartName="/ppt/notesSlides/notesSlide130.xml" ContentType="application/vnd.openxmlformats-officedocument.presentationml.notesSlide+xml"/>
  <Override PartName="/ppt/tags/tag130.xml" ContentType="application/vnd.openxmlformats-officedocument.presentationml.tags+xml"/>
  <Override PartName="/ppt/notesSlides/notesSlide131.xml" ContentType="application/vnd.openxmlformats-officedocument.presentationml.notesSlide+xml"/>
  <Override PartName="/ppt/tags/tag131.xml" ContentType="application/vnd.openxmlformats-officedocument.presentationml.tags+xml"/>
  <Override PartName="/ppt/notesSlides/notesSlide132.xml" ContentType="application/vnd.openxmlformats-officedocument.presentationml.notesSlide+xml"/>
  <Override PartName="/ppt/tags/tag132.xml" ContentType="application/vnd.openxmlformats-officedocument.presentationml.tags+xml"/>
  <Override PartName="/ppt/notesSlides/notesSlide133.xml" ContentType="application/vnd.openxmlformats-officedocument.presentationml.notesSlide+xml"/>
  <Override PartName="/ppt/tags/tag133.xml" ContentType="application/vnd.openxmlformats-officedocument.presentationml.tags+xml"/>
  <Override PartName="/ppt/notesSlides/notesSlide134.xml" ContentType="application/vnd.openxmlformats-officedocument.presentationml.notesSlide+xml"/>
  <Override PartName="/ppt/tags/tag13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1" r:id="rId1"/>
  </p:sldMasterIdLst>
  <p:notesMasterIdLst>
    <p:notesMasterId r:id="rId138"/>
  </p:notesMasterIdLst>
  <p:handoutMasterIdLst>
    <p:handoutMasterId r:id="rId139"/>
  </p:handoutMasterIdLst>
  <p:sldIdLst>
    <p:sldId id="734" r:id="rId2"/>
    <p:sldId id="736" r:id="rId3"/>
    <p:sldId id="737" r:id="rId4"/>
    <p:sldId id="739" r:id="rId5"/>
    <p:sldId id="738" r:id="rId6"/>
    <p:sldId id="740" r:id="rId7"/>
    <p:sldId id="741" r:id="rId8"/>
    <p:sldId id="743" r:id="rId9"/>
    <p:sldId id="744" r:id="rId10"/>
    <p:sldId id="745" r:id="rId11"/>
    <p:sldId id="742" r:id="rId12"/>
    <p:sldId id="746" r:id="rId13"/>
    <p:sldId id="747" r:id="rId14"/>
    <p:sldId id="748" r:id="rId15"/>
    <p:sldId id="749" r:id="rId16"/>
    <p:sldId id="750" r:id="rId17"/>
    <p:sldId id="810" r:id="rId18"/>
    <p:sldId id="809" r:id="rId19"/>
    <p:sldId id="811" r:id="rId20"/>
    <p:sldId id="812" r:id="rId21"/>
    <p:sldId id="813" r:id="rId22"/>
    <p:sldId id="814" r:id="rId23"/>
    <p:sldId id="815" r:id="rId24"/>
    <p:sldId id="816" r:id="rId25"/>
    <p:sldId id="818" r:id="rId26"/>
    <p:sldId id="817" r:id="rId27"/>
    <p:sldId id="819" r:id="rId28"/>
    <p:sldId id="820" r:id="rId29"/>
    <p:sldId id="822" r:id="rId30"/>
    <p:sldId id="806" r:id="rId31"/>
    <p:sldId id="823" r:id="rId32"/>
    <p:sldId id="825" r:id="rId33"/>
    <p:sldId id="828" r:id="rId34"/>
    <p:sldId id="829" r:id="rId35"/>
    <p:sldId id="830" r:id="rId36"/>
    <p:sldId id="831" r:id="rId37"/>
    <p:sldId id="832" r:id="rId38"/>
    <p:sldId id="833" r:id="rId39"/>
    <p:sldId id="834" r:id="rId40"/>
    <p:sldId id="835" r:id="rId41"/>
    <p:sldId id="836" r:id="rId42"/>
    <p:sldId id="848" r:id="rId43"/>
    <p:sldId id="837" r:id="rId44"/>
    <p:sldId id="838" r:id="rId45"/>
    <p:sldId id="839" r:id="rId46"/>
    <p:sldId id="840" r:id="rId47"/>
    <p:sldId id="841" r:id="rId48"/>
    <p:sldId id="842" r:id="rId49"/>
    <p:sldId id="843" r:id="rId50"/>
    <p:sldId id="844" r:id="rId51"/>
    <p:sldId id="845" r:id="rId52"/>
    <p:sldId id="821" r:id="rId53"/>
    <p:sldId id="849" r:id="rId54"/>
    <p:sldId id="847" r:id="rId55"/>
    <p:sldId id="850" r:id="rId56"/>
    <p:sldId id="851" r:id="rId57"/>
    <p:sldId id="855" r:id="rId58"/>
    <p:sldId id="852" r:id="rId59"/>
    <p:sldId id="853" r:id="rId60"/>
    <p:sldId id="854" r:id="rId61"/>
    <p:sldId id="856" r:id="rId62"/>
    <p:sldId id="857" r:id="rId63"/>
    <p:sldId id="858" r:id="rId64"/>
    <p:sldId id="859" r:id="rId65"/>
    <p:sldId id="860" r:id="rId66"/>
    <p:sldId id="861" r:id="rId67"/>
    <p:sldId id="862" r:id="rId68"/>
    <p:sldId id="863" r:id="rId69"/>
    <p:sldId id="865" r:id="rId70"/>
    <p:sldId id="866" r:id="rId71"/>
    <p:sldId id="867" r:id="rId72"/>
    <p:sldId id="868" r:id="rId73"/>
    <p:sldId id="869" r:id="rId74"/>
    <p:sldId id="870" r:id="rId75"/>
    <p:sldId id="871" r:id="rId76"/>
    <p:sldId id="872" r:id="rId77"/>
    <p:sldId id="873" r:id="rId78"/>
    <p:sldId id="874" r:id="rId79"/>
    <p:sldId id="876" r:id="rId80"/>
    <p:sldId id="877" r:id="rId81"/>
    <p:sldId id="846" r:id="rId82"/>
    <p:sldId id="807" r:id="rId83"/>
    <p:sldId id="796" r:id="rId84"/>
    <p:sldId id="752" r:id="rId85"/>
    <p:sldId id="753" r:id="rId86"/>
    <p:sldId id="754" r:id="rId87"/>
    <p:sldId id="755" r:id="rId88"/>
    <p:sldId id="756" r:id="rId89"/>
    <p:sldId id="757" r:id="rId90"/>
    <p:sldId id="758" r:id="rId91"/>
    <p:sldId id="759" r:id="rId92"/>
    <p:sldId id="751" r:id="rId93"/>
    <p:sldId id="762" r:id="rId94"/>
    <p:sldId id="761" r:id="rId95"/>
    <p:sldId id="760" r:id="rId96"/>
    <p:sldId id="763" r:id="rId97"/>
    <p:sldId id="764" r:id="rId98"/>
    <p:sldId id="765" r:id="rId99"/>
    <p:sldId id="792" r:id="rId100"/>
    <p:sldId id="791" r:id="rId101"/>
    <p:sldId id="766" r:id="rId102"/>
    <p:sldId id="767" r:id="rId103"/>
    <p:sldId id="768" r:id="rId104"/>
    <p:sldId id="769" r:id="rId105"/>
    <p:sldId id="775" r:id="rId106"/>
    <p:sldId id="770" r:id="rId107"/>
    <p:sldId id="771" r:id="rId108"/>
    <p:sldId id="772" r:id="rId109"/>
    <p:sldId id="773" r:id="rId110"/>
    <p:sldId id="785" r:id="rId111"/>
    <p:sldId id="774" r:id="rId112"/>
    <p:sldId id="776" r:id="rId113"/>
    <p:sldId id="778" r:id="rId114"/>
    <p:sldId id="779" r:id="rId115"/>
    <p:sldId id="780" r:id="rId116"/>
    <p:sldId id="781" r:id="rId117"/>
    <p:sldId id="783" r:id="rId118"/>
    <p:sldId id="782" r:id="rId119"/>
    <p:sldId id="786" r:id="rId120"/>
    <p:sldId id="789" r:id="rId121"/>
    <p:sldId id="788" r:id="rId122"/>
    <p:sldId id="790" r:id="rId123"/>
    <p:sldId id="798" r:id="rId124"/>
    <p:sldId id="797" r:id="rId125"/>
    <p:sldId id="799" r:id="rId126"/>
    <p:sldId id="784" r:id="rId127"/>
    <p:sldId id="793" r:id="rId128"/>
    <p:sldId id="800" r:id="rId129"/>
    <p:sldId id="803" r:id="rId130"/>
    <p:sldId id="802" r:id="rId131"/>
    <p:sldId id="805" r:id="rId132"/>
    <p:sldId id="787" r:id="rId133"/>
    <p:sldId id="794" r:id="rId134"/>
    <p:sldId id="804" r:id="rId135"/>
    <p:sldId id="795" r:id="rId136"/>
    <p:sldId id="721" r:id="rId13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FFCE803-36D6-419D-87DB-B2C1A59AD474}">
          <p14:sldIdLst>
            <p14:sldId id="734"/>
            <p14:sldId id="736"/>
            <p14:sldId id="737"/>
            <p14:sldId id="739"/>
            <p14:sldId id="738"/>
            <p14:sldId id="740"/>
            <p14:sldId id="741"/>
            <p14:sldId id="743"/>
            <p14:sldId id="744"/>
            <p14:sldId id="745"/>
            <p14:sldId id="742"/>
            <p14:sldId id="746"/>
            <p14:sldId id="747"/>
            <p14:sldId id="748"/>
            <p14:sldId id="749"/>
            <p14:sldId id="750"/>
            <p14:sldId id="810"/>
            <p14:sldId id="809"/>
            <p14:sldId id="811"/>
            <p14:sldId id="812"/>
            <p14:sldId id="813"/>
            <p14:sldId id="814"/>
            <p14:sldId id="815"/>
            <p14:sldId id="816"/>
            <p14:sldId id="818"/>
            <p14:sldId id="817"/>
            <p14:sldId id="819"/>
            <p14:sldId id="820"/>
            <p14:sldId id="822"/>
            <p14:sldId id="806"/>
            <p14:sldId id="823"/>
            <p14:sldId id="825"/>
            <p14:sldId id="828"/>
            <p14:sldId id="829"/>
            <p14:sldId id="830"/>
            <p14:sldId id="831"/>
            <p14:sldId id="832"/>
            <p14:sldId id="833"/>
            <p14:sldId id="834"/>
            <p14:sldId id="835"/>
            <p14:sldId id="836"/>
            <p14:sldId id="848"/>
            <p14:sldId id="837"/>
            <p14:sldId id="838"/>
            <p14:sldId id="839"/>
            <p14:sldId id="840"/>
            <p14:sldId id="841"/>
            <p14:sldId id="842"/>
            <p14:sldId id="843"/>
            <p14:sldId id="844"/>
            <p14:sldId id="845"/>
            <p14:sldId id="821"/>
            <p14:sldId id="849"/>
            <p14:sldId id="847"/>
            <p14:sldId id="850"/>
          </p14:sldIdLst>
        </p14:section>
        <p14:section name="Untitled Section" id="{09C40D66-BDA8-4AC5-B7DC-B40C6FC8494E}">
          <p14:sldIdLst>
            <p14:sldId id="851"/>
            <p14:sldId id="855"/>
            <p14:sldId id="852"/>
            <p14:sldId id="853"/>
            <p14:sldId id="854"/>
            <p14:sldId id="856"/>
            <p14:sldId id="857"/>
            <p14:sldId id="858"/>
            <p14:sldId id="859"/>
            <p14:sldId id="860"/>
            <p14:sldId id="861"/>
            <p14:sldId id="862"/>
            <p14:sldId id="863"/>
            <p14:sldId id="865"/>
            <p14:sldId id="866"/>
            <p14:sldId id="867"/>
            <p14:sldId id="868"/>
            <p14:sldId id="869"/>
            <p14:sldId id="870"/>
            <p14:sldId id="871"/>
            <p14:sldId id="872"/>
            <p14:sldId id="873"/>
            <p14:sldId id="874"/>
            <p14:sldId id="876"/>
            <p14:sldId id="877"/>
            <p14:sldId id="846"/>
            <p14:sldId id="807"/>
            <p14:sldId id="796"/>
            <p14:sldId id="752"/>
            <p14:sldId id="753"/>
            <p14:sldId id="754"/>
            <p14:sldId id="755"/>
            <p14:sldId id="756"/>
            <p14:sldId id="757"/>
            <p14:sldId id="758"/>
            <p14:sldId id="759"/>
            <p14:sldId id="751"/>
            <p14:sldId id="762"/>
            <p14:sldId id="761"/>
            <p14:sldId id="760"/>
            <p14:sldId id="763"/>
            <p14:sldId id="764"/>
            <p14:sldId id="765"/>
            <p14:sldId id="792"/>
            <p14:sldId id="791"/>
            <p14:sldId id="766"/>
            <p14:sldId id="767"/>
            <p14:sldId id="768"/>
            <p14:sldId id="769"/>
            <p14:sldId id="775"/>
            <p14:sldId id="770"/>
            <p14:sldId id="771"/>
            <p14:sldId id="772"/>
            <p14:sldId id="773"/>
            <p14:sldId id="785"/>
            <p14:sldId id="774"/>
            <p14:sldId id="776"/>
            <p14:sldId id="778"/>
            <p14:sldId id="779"/>
            <p14:sldId id="780"/>
            <p14:sldId id="781"/>
            <p14:sldId id="783"/>
            <p14:sldId id="782"/>
            <p14:sldId id="786"/>
            <p14:sldId id="789"/>
            <p14:sldId id="788"/>
            <p14:sldId id="790"/>
            <p14:sldId id="798"/>
            <p14:sldId id="797"/>
            <p14:sldId id="799"/>
            <p14:sldId id="784"/>
            <p14:sldId id="793"/>
            <p14:sldId id="800"/>
            <p14:sldId id="803"/>
            <p14:sldId id="802"/>
            <p14:sldId id="805"/>
            <p14:sldId id="787"/>
            <p14:sldId id="794"/>
            <p14:sldId id="804"/>
            <p14:sldId id="795"/>
            <p14:sldId id="7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7070"/>
    <a:srgbClr val="E96565"/>
    <a:srgbClr val="1D1A36"/>
    <a:srgbClr val="3C356F"/>
    <a:srgbClr val="3F1A46"/>
    <a:srgbClr val="262626"/>
    <a:srgbClr val="1B306B"/>
    <a:srgbClr val="FFCC00"/>
    <a:srgbClr val="F8F8F8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68" autoAdjust="0"/>
    <p:restoredTop sz="84124" autoAdjust="0"/>
  </p:normalViewPr>
  <p:slideViewPr>
    <p:cSldViewPr>
      <p:cViewPr varScale="1">
        <p:scale>
          <a:sx n="87" d="100"/>
          <a:sy n="87" d="100"/>
        </p:scale>
        <p:origin x="888" y="200"/>
      </p:cViewPr>
      <p:guideLst>
        <p:guide orient="horz" pos="216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910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handoutMaster" Target="handoutMasters/handout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4/28/18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4/28/18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0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0.xml"/></Relationships>
</file>

<file path=ppt/notesSlides/_rels/notesSlide10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1.xml"/></Relationships>
</file>

<file path=ppt/notesSlides/_rels/notesSlide10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2.xml"/></Relationships>
</file>

<file path=ppt/notesSlides/_rels/notesSlide10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3.xml"/></Relationships>
</file>

<file path=ppt/notesSlides/_rels/notesSlide10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4.xml"/></Relationships>
</file>

<file path=ppt/notesSlides/_rels/notesSlide10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5.xml"/></Relationships>
</file>

<file path=ppt/notesSlides/_rels/notesSlide10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6.xml"/></Relationships>
</file>

<file path=ppt/notesSlides/_rels/notesSlide10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7.xml"/></Relationships>
</file>

<file path=ppt/notesSlides/_rels/notesSlide10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8.xml"/></Relationships>
</file>

<file path=ppt/notesSlides/_rels/notesSlide10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9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0.xml"/></Relationships>
</file>

<file path=ppt/notesSlides/_rels/notesSlide1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1.xml"/></Relationships>
</file>

<file path=ppt/notesSlides/_rels/notesSlide1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2.xml"/></Relationships>
</file>

<file path=ppt/notesSlides/_rels/notesSlide1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3.xml"/></Relationships>
</file>

<file path=ppt/notesSlides/_rels/notesSlide1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4.xml"/></Relationships>
</file>

<file path=ppt/notesSlides/_rels/notesSlide1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5.xml"/></Relationships>
</file>

<file path=ppt/notesSlides/_rels/notesSlide1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6.xml"/></Relationships>
</file>

<file path=ppt/notesSlides/_rels/notesSlide1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7.xml"/></Relationships>
</file>

<file path=ppt/notesSlides/_rels/notesSlide1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8.xml"/></Relationships>
</file>

<file path=ppt/notesSlides/_rels/notesSlide1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9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0.xml"/></Relationships>
</file>

<file path=ppt/notesSlides/_rels/notesSlide1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1.xml"/></Relationships>
</file>

<file path=ppt/notesSlides/_rels/notesSlide1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2.xml"/></Relationships>
</file>

<file path=ppt/notesSlides/_rels/notesSlide1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3.xml"/></Relationships>
</file>

<file path=ppt/notesSlides/_rels/notesSlide1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4.xml"/></Relationships>
</file>

<file path=ppt/notesSlides/_rels/notesSlide1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5.xml"/></Relationships>
</file>

<file path=ppt/notesSlides/_rels/notesSlide1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6.xml"/></Relationships>
</file>

<file path=ppt/notesSlides/_rels/notesSlide1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7.xml"/></Relationships>
</file>

<file path=ppt/notesSlides/_rels/notesSlide1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8.xml"/></Relationships>
</file>

<file path=ppt/notesSlides/_rels/notesSlide1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9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0.xml"/></Relationships>
</file>

<file path=ppt/notesSlides/_rels/notesSlide1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1.xml"/></Relationships>
</file>

<file path=ppt/notesSlides/_rels/notesSlide1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2.xml"/></Relationships>
</file>

<file path=ppt/notesSlides/_rels/notesSlide1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3.xml"/></Relationships>
</file>

<file path=ppt/notesSlides/_rels/notesSlide1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4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6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8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9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0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2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3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4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5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6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7.xml"/></Relationships>
</file>

<file path=ppt/notesSlides/_rels/notesSlide4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8.xml"/></Relationships>
</file>

<file path=ppt/notesSlides/_rels/notesSlide4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9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0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2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3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4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5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6.xm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7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8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9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0.xml"/></Relationships>
</file>

<file path=ppt/notesSlides/_rels/notesSlide6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1.xml"/></Relationships>
</file>

<file path=ppt/notesSlides/_rels/notesSlide6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2.xml"/></Relationships>
</file>

<file path=ppt/notesSlides/_rels/notesSlide6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3.xml"/></Relationships>
</file>

<file path=ppt/notesSlides/_rels/notesSlide6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4.xml"/></Relationships>
</file>

<file path=ppt/notesSlides/_rels/notesSlide6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5.xml"/></Relationships>
</file>

<file path=ppt/notesSlides/_rels/notesSlide6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6.xml"/></Relationships>
</file>

<file path=ppt/notesSlides/_rels/notesSlide6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7.xml"/></Relationships>
</file>

<file path=ppt/notesSlides/_rels/notesSlide6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8.xml"/></Relationships>
</file>

<file path=ppt/notesSlides/_rels/notesSlide6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9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7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0.xml"/></Relationships>
</file>

<file path=ppt/notesSlides/_rels/notesSlide7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1.xml"/></Relationships>
</file>

<file path=ppt/notesSlides/_rels/notesSlide7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2.xml"/></Relationships>
</file>

<file path=ppt/notesSlides/_rels/notesSlide7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3.xml"/></Relationships>
</file>

<file path=ppt/notesSlides/_rels/notesSlide7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4.xml"/></Relationships>
</file>

<file path=ppt/notesSlides/_rels/notesSlide7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5.xml"/></Relationships>
</file>

<file path=ppt/notesSlides/_rels/notesSlide7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6.xml"/></Relationships>
</file>

<file path=ppt/notesSlides/_rels/notesSlide7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7.xml"/></Relationships>
</file>

<file path=ppt/notesSlides/_rels/notesSlide7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8.xml"/></Relationships>
</file>

<file path=ppt/notesSlides/_rels/notesSlide7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9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8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0.xml"/></Relationships>
</file>

<file path=ppt/notesSlides/_rels/notesSlide8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1.xml"/></Relationships>
</file>

<file path=ppt/notesSlides/_rels/notesSlide8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2.xml"/></Relationships>
</file>

<file path=ppt/notesSlides/_rels/notesSlide8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3.xml"/></Relationships>
</file>

<file path=ppt/notesSlides/_rels/notesSlide8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4.xml"/></Relationships>
</file>

<file path=ppt/notesSlides/_rels/notesSlide8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5.xml"/></Relationships>
</file>

<file path=ppt/notesSlides/_rels/notesSlide8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6.xml"/></Relationships>
</file>

<file path=ppt/notesSlides/_rels/notesSlide8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7.xml"/></Relationships>
</file>

<file path=ppt/notesSlides/_rels/notesSlide8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8.xml"/></Relationships>
</file>

<file path=ppt/notesSlides/_rels/notesSlide8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9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_rels/notesSlide9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0.xml"/></Relationships>
</file>

<file path=ppt/notesSlides/_rels/notesSlide9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1.xml"/></Relationships>
</file>

<file path=ppt/notesSlides/_rels/notesSlide9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2.xml"/></Relationships>
</file>

<file path=ppt/notesSlides/_rels/notesSlide9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3.xml"/></Relationships>
</file>

<file path=ppt/notesSlides/_rels/notesSlide9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4.xml"/></Relationships>
</file>

<file path=ppt/notesSlides/_rels/notesSlide9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5.xml"/></Relationships>
</file>

<file path=ppt/notesSlides/_rels/notesSlide9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6.xml"/></Relationships>
</file>

<file path=ppt/notesSlides/_rels/notesSlide9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7.xml"/></Relationships>
</file>

<file path=ppt/notesSlides/_rels/notesSlide9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8.xml"/></Relationships>
</file>

<file path=ppt/notesSlides/_rels/notesSlide9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48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68908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5244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6969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3096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8991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17916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7599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1816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7911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2706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246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04284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0388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0706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5348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55524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85264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3583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8110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99929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1973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3754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8636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242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7275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4119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00536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9425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07810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05371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46398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4572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830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47283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4829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2657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1466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100957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546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84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2278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985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051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482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5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397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199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2757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821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369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0708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97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9490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6895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7487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6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311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770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736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409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310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365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217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9799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0930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7540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10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294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0136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2041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51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9982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291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0550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5891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470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0075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979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94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648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6310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1231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6920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799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9627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9759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308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3664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501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50868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3279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817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02633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745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0925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125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55572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1223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8529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373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38207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28754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07425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4409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1125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2083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28967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88642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2057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1817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277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44264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24973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76223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865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8484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58804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2017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7833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2124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72159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050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1614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53598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7479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84670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8503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122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0007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82056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3877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6738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48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>
      <p:ext uri="{BB962C8B-B14F-4D97-AF65-F5344CB8AC3E}">
        <p14:creationId xmlns:p14="http://schemas.microsoft.com/office/powerpoint/2010/main" val="6373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748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14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820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4/28/18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404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43" r:id="rId2"/>
    <p:sldLayoutId id="2147483744" r:id="rId3"/>
    <p:sldLayoutId id="2147483745" r:id="rId4"/>
    <p:sldLayoutId id="21474837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codepen.io/gben/pen/ZGLava" TargetMode="Externa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.mozilla.org/en-US/docs/Web/JavaScript/Reference/Global_Objects/Map" TargetMode="Externa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err="1"/>
              <a:t>CompSci</a:t>
            </a:r>
            <a:r>
              <a:rPr lang="en-US" sz="3800" dirty="0"/>
              <a:t> – 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147246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It gets hairy… and scary.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990601"/>
            <a:ext cx="4656613" cy="2209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550" y="3352800"/>
            <a:ext cx="5017710" cy="28908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3352800"/>
            <a:ext cx="3124200" cy="27292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5425" y="933450"/>
            <a:ext cx="338137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8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1019080"/>
            <a:ext cx="8509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b="1" u="sng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 Question for You</a:t>
            </a:r>
            <a:b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can we add an element to the beginning of the array?</a:t>
            </a: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9727" t="16394" r="16065" b="19958"/>
          <a:stretch/>
        </p:blipFill>
        <p:spPr>
          <a:xfrm>
            <a:off x="2308860" y="1981200"/>
            <a:ext cx="4724400" cy="1479240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 rot="10800000">
            <a:off x="1371600" y="2377695"/>
            <a:ext cx="838200" cy="4220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16560" y="4158401"/>
            <a:ext cx="8509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If you finish early, implement it yourself. 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(i.e. Don’t use the in-built method).</a:t>
            </a:r>
          </a:p>
        </p:txBody>
      </p:sp>
    </p:spTree>
    <p:extLst>
      <p:ext uri="{BB962C8B-B14F-4D97-AF65-F5344CB8AC3E}">
        <p14:creationId xmlns:p14="http://schemas.microsoft.com/office/powerpoint/2010/main" val="652006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222170" y="914400"/>
            <a:ext cx="850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 err="1">
                <a:latin typeface="Arial" panose="020B0604020202020204" pitchFamily="34" charset="0"/>
                <a:cs typeface="Arial" panose="020B0604020202020204" pitchFamily="34" charset="0"/>
              </a:rPr>
              <a:t>Unshift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 Method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" y="1446332"/>
            <a:ext cx="4572000" cy="7905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" y="3344321"/>
            <a:ext cx="8934450" cy="216217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03843" y="2851790"/>
            <a:ext cx="850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What’s really happening…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6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838200"/>
            <a:ext cx="8509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u="sng">
                <a:latin typeface="Arial" panose="020B0604020202020204" pitchFamily="34" charset="0"/>
                <a:cs typeface="Arial" panose="020B0604020202020204" pitchFamily="34" charset="0"/>
              </a:rPr>
              <a:t>An inefficiency emerges!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23063"/>
            <a:ext cx="6974840" cy="432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95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838200"/>
            <a:ext cx="8509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An inefficiency emerges!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23063"/>
            <a:ext cx="6974840" cy="43297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6560" y="1486686"/>
            <a:ext cx="850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We’ll come back to this.</a:t>
            </a:r>
          </a:p>
        </p:txBody>
      </p:sp>
    </p:spTree>
    <p:extLst>
      <p:ext uri="{BB962C8B-B14F-4D97-AF65-F5344CB8AC3E}">
        <p14:creationId xmlns:p14="http://schemas.microsoft.com/office/powerpoint/2010/main" val="86637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Stacks / Queues</a:t>
            </a:r>
          </a:p>
        </p:txBody>
      </p:sp>
    </p:spTree>
    <p:extLst>
      <p:ext uri="{BB962C8B-B14F-4D97-AF65-F5344CB8AC3E}">
        <p14:creationId xmlns:p14="http://schemas.microsoft.com/office/powerpoint/2010/main" val="210987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 = Abstractions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143000"/>
            <a:ext cx="8686800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Going forward, treat each of the following data structures as </a:t>
            </a: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concepts. 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i="1" dirty="0">
                <a:latin typeface="Arial" panose="020B0604020202020204" pitchFamily="34" charset="0"/>
                <a:cs typeface="Arial" panose="020B0604020202020204" pitchFamily="34" charset="0"/>
              </a:rPr>
              <a:t>These are paradigmatic ways of organizing data that are commonly seen in code.</a:t>
            </a:r>
          </a:p>
        </p:txBody>
      </p:sp>
    </p:spTree>
    <p:extLst>
      <p:ext uri="{BB962C8B-B14F-4D97-AF65-F5344CB8AC3E}">
        <p14:creationId xmlns:p14="http://schemas.microsoft.com/office/powerpoint/2010/main" val="361607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Stacks</a:t>
            </a:r>
          </a:p>
        </p:txBody>
      </p:sp>
      <p:sp>
        <p:nvSpPr>
          <p:cNvPr id="3" name="Rectangle 2"/>
          <p:cNvSpPr/>
          <p:nvPr/>
        </p:nvSpPr>
        <p:spPr>
          <a:xfrm>
            <a:off x="6096000" y="4855155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93106" y="3635955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93106" y="2438400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93106" y="1295400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043585" y="512694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43397" y="3907745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25517" y="2697121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02368" y="1604648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14" name="Up Arrow 13"/>
          <p:cNvSpPr/>
          <p:nvPr/>
        </p:nvSpPr>
        <p:spPr>
          <a:xfrm>
            <a:off x="8534400" y="1604648"/>
            <a:ext cx="457200" cy="431730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 rot="16200000">
            <a:off x="8329927" y="473449"/>
            <a:ext cx="457200" cy="93945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537464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Stacks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another common data structure.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are similar to arrays in that they are a sequenced order of numbers.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difference is they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only allow access to the top element.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data structures obey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“LIFO” (Last-in-first-out)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means that new elements are placed at the top and removed from the top.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Stacks are an </a:t>
            </a:r>
            <a:r>
              <a:rPr lang="en-US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abstraction </a:t>
            </a: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for how data can be arranged.</a:t>
            </a:r>
          </a:p>
        </p:txBody>
      </p:sp>
    </p:spTree>
    <p:extLst>
      <p:ext uri="{BB962C8B-B14F-4D97-AF65-F5344CB8AC3E}">
        <p14:creationId xmlns:p14="http://schemas.microsoft.com/office/powerpoint/2010/main" val="302186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Stacks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537464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Stacks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another common data structure.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are similar to arrays in that they are a sequenced order of numbers.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difference is they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only allow access to the top element.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data structures obey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“LIFO” (Last-in-first-out)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means that new elements are placed at the top and removed from the top.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Stacks are an </a:t>
            </a:r>
            <a:r>
              <a:rPr lang="en-US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abstraction </a:t>
            </a: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for how data can be arranged.</a:t>
            </a:r>
          </a:p>
        </p:txBody>
      </p:sp>
      <p:sp>
        <p:nvSpPr>
          <p:cNvPr id="4" name="AutoShape 2" descr="Image result for stack of boo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390" name="Picture 6" descr="http://images.clipartpanda.com/stack-of-books-images-book-stack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057400"/>
            <a:ext cx="3125487" cy="36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118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Stacks</a:t>
            </a:r>
          </a:p>
        </p:txBody>
      </p:sp>
      <p:sp>
        <p:nvSpPr>
          <p:cNvPr id="4" name="AutoShape 2" descr="Image result for stack of boo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98317"/>
            <a:ext cx="8714041" cy="384988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6560" y="4648200"/>
            <a:ext cx="84988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Last in First Out: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Items added to the top. Removed from the top</a:t>
            </a:r>
            <a:endParaRPr lang="en-US" sz="2000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68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Stacks – In Code</a:t>
            </a:r>
          </a:p>
        </p:txBody>
      </p:sp>
      <p:sp>
        <p:nvSpPr>
          <p:cNvPr id="4" name="AutoShape 2" descr="Image result for stack of boo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98317"/>
            <a:ext cx="4114800" cy="557037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76044" y="832355"/>
            <a:ext cx="431555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“Stacks” aren’t supported natively in Javascript.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 utilize this structure, one needs to create the class themselves.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Once you’ve created a class you can create and utilize these structures in your code.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727" y="4180955"/>
            <a:ext cx="3644101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38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Wary of Imposter Syndrome!</a:t>
            </a:r>
          </a:p>
        </p:txBody>
      </p:sp>
      <p:pic>
        <p:nvPicPr>
          <p:cNvPr id="2052" name="Picture 4" descr="https://studentaffairscollective.org/wp-content/uploads/2014/07/youraregoodenoug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838200"/>
            <a:ext cx="7218945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90800" y="5809642"/>
            <a:ext cx="4440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Don’t let the hard stuff scare you…</a:t>
            </a:r>
          </a:p>
        </p:txBody>
      </p:sp>
    </p:spTree>
    <p:extLst>
      <p:ext uri="{BB962C8B-B14F-4D97-AF65-F5344CB8AC3E}">
        <p14:creationId xmlns:p14="http://schemas.microsoft.com/office/powerpoint/2010/main" val="211599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Queue</a:t>
            </a:r>
          </a:p>
        </p:txBody>
      </p:sp>
      <p:sp>
        <p:nvSpPr>
          <p:cNvPr id="3" name="Rectangle 2"/>
          <p:cNvSpPr/>
          <p:nvPr/>
        </p:nvSpPr>
        <p:spPr>
          <a:xfrm>
            <a:off x="6096000" y="4855155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93106" y="3635955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93106" y="2438400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93106" y="1295400"/>
            <a:ext cx="2286000" cy="1066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043585" y="512694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43397" y="3907745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25517" y="2697121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02368" y="1604648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14" name="Up Arrow 13"/>
          <p:cNvSpPr/>
          <p:nvPr/>
        </p:nvSpPr>
        <p:spPr>
          <a:xfrm rot="10800000">
            <a:off x="8534400" y="1604648"/>
            <a:ext cx="457200" cy="431730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 rot="16200000">
            <a:off x="8305800" y="565128"/>
            <a:ext cx="457200" cy="93945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537464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Queues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another common data structure.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are similar to arrays in that they are a sequenced order of numbers.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difference is they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only allow access to the first element.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data structures obey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“FIFO” (First-in-first-out)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means that new elements are placed at the “back” but that the “first” element is removed from the front.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Queue are an </a:t>
            </a:r>
            <a:r>
              <a:rPr lang="en-US" sz="20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abstraction </a:t>
            </a:r>
            <a:r>
              <a:rPr lang="en-US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for how data can be arranged.</a:t>
            </a:r>
          </a:p>
        </p:txBody>
      </p:sp>
    </p:spTree>
    <p:extLst>
      <p:ext uri="{BB962C8B-B14F-4D97-AF65-F5344CB8AC3E}">
        <p14:creationId xmlns:p14="http://schemas.microsoft.com/office/powerpoint/2010/main" val="187610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Queue</a:t>
            </a:r>
          </a:p>
        </p:txBody>
      </p:sp>
      <p:pic>
        <p:nvPicPr>
          <p:cNvPr id="17412" name="Picture 4" descr="https://gaijininkansai.files.wordpress.com/2012/07/queue-2-blo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81" y="838200"/>
            <a:ext cx="7629237" cy="468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16560" y="5672212"/>
            <a:ext cx="84988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Queues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best remembered as similar to a movie queue. The first one in line is the first one to enter (or exit).</a:t>
            </a:r>
            <a:endParaRPr lang="en-U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1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Queue – In Code</a:t>
            </a:r>
          </a:p>
        </p:txBody>
      </p:sp>
      <p:sp>
        <p:nvSpPr>
          <p:cNvPr id="4" name="AutoShape 2" descr="Image result for stack of boo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98317"/>
            <a:ext cx="4114800" cy="557037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76044" y="990600"/>
            <a:ext cx="431555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“Queues” aren’t supported natively in Javascript.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Again, this means we need to create our own for use.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Queues provide two common methods: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enqueue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dequeue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727" y="4180955"/>
            <a:ext cx="3644101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1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Linked Lists</a:t>
            </a:r>
          </a:p>
        </p:txBody>
      </p:sp>
    </p:spTree>
    <p:extLst>
      <p:ext uri="{BB962C8B-B14F-4D97-AF65-F5344CB8AC3E}">
        <p14:creationId xmlns:p14="http://schemas.microsoft.com/office/powerpoint/2010/main" val="231854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838200"/>
            <a:ext cx="8509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An inefficiency emerges!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823063"/>
            <a:ext cx="6974840" cy="43297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6560" y="1486686"/>
            <a:ext cx="850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We’ll come back to this.</a:t>
            </a:r>
          </a:p>
        </p:txBody>
      </p:sp>
    </p:spTree>
    <p:extLst>
      <p:ext uri="{BB962C8B-B14F-4D97-AF65-F5344CB8AC3E}">
        <p14:creationId xmlns:p14="http://schemas.microsoft.com/office/powerpoint/2010/main" val="111260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Linked List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2984999"/>
            <a:ext cx="85090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Linked Lists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data structures in which each element of the list is sequentially joined to the next element.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major difference is that the list elements are not stored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contiguously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in memory (i.e. they fall in different memory slots).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linked lists keep track of the position of elements using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pointers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which explicitly point to the “connected item”.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element (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called nodes)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track both the item and the “next item’s” position.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37" y="914400"/>
            <a:ext cx="77057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8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Linked List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447800"/>
            <a:ext cx="7648575" cy="2514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6560" y="3899399"/>
            <a:ext cx="8509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Linked Lists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are like trains.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car of the train not only knows its own position – but it also knows the position of the train in front of it.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53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Linked List – In Code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55" y="762001"/>
            <a:ext cx="3834245" cy="55210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91000" y="990600"/>
            <a:ext cx="48006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JS does not include Linked Lists natively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But when you need one…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Plenty of implementations are available online.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http://codepen.io/gben/pen/ZGLava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60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For the Lazy… </a:t>
            </a:r>
            <a:r>
              <a:rPr lang="en-US" b="0" dirty="0"/>
              <a:t>(Myself included)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5303" r="28587"/>
          <a:stretch/>
        </p:blipFill>
        <p:spPr>
          <a:xfrm>
            <a:off x="509954" y="990600"/>
            <a:ext cx="8176846" cy="459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11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Pulse Check…</a:t>
            </a:r>
          </a:p>
        </p:txBody>
      </p:sp>
    </p:spTree>
    <p:extLst>
      <p:ext uri="{BB962C8B-B14F-4D97-AF65-F5344CB8AC3E}">
        <p14:creationId xmlns:p14="http://schemas.microsoft.com/office/powerpoint/2010/main" val="107779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Why Cover This?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2004" y="1066800"/>
            <a:ext cx="856719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These concepts sometimes appear in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coding interviews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When inheriting large code-bases you may be tasked to “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optimize” code efficiency.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 computational challenges here forces you to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deepen your understanding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675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You Be the Teacher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04057"/>
            <a:ext cx="8686800" cy="59400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To the person, next to you, explain each of the following concepts:</a:t>
            </a:r>
          </a:p>
          <a:p>
            <a:endParaRPr lang="en-US" sz="2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a data structure?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does FIFO and LIFO stand for and mean?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a Stack?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a Queue?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a Linked List?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How are they each different from arrays?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What is one disadvantage of an array?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Most important question: Why are we doing all this again?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14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Dictionaries (Maps)</a:t>
            </a:r>
          </a:p>
        </p:txBody>
      </p:sp>
    </p:spTree>
    <p:extLst>
      <p:ext uri="{BB962C8B-B14F-4D97-AF65-F5344CB8AC3E}">
        <p14:creationId xmlns:p14="http://schemas.microsoft.com/office/powerpoint/2010/main" val="300015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Dictionaries (Maps) **** (Actually Useful) ****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87274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Dictionaries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are an incredibly important data structure..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fact, they address a common situation you’ve faced in this class.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51" y="2571319"/>
            <a:ext cx="5059449" cy="308264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867400" y="3429000"/>
            <a:ext cx="289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How would you print all the pet names?</a:t>
            </a:r>
          </a:p>
        </p:txBody>
      </p:sp>
    </p:spTree>
    <p:extLst>
      <p:ext uri="{BB962C8B-B14F-4D97-AF65-F5344CB8AC3E}">
        <p14:creationId xmlns:p14="http://schemas.microsoft.com/office/powerpoint/2010/main" val="358777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Dictionaries (Maps) **** (Actually Useful) ****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87274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Dictionaries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are an incredibly important data structure..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fact, they address a common situation you’ve faced in this class.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52400" y="4934707"/>
            <a:ext cx="7010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Arrays don’t solve the problem either….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" y="5334817"/>
            <a:ext cx="8858250" cy="7544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64" y="2233490"/>
            <a:ext cx="3840249" cy="233980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419600" y="2840287"/>
            <a:ext cx="2895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How would you print all the pet names?</a:t>
            </a:r>
          </a:p>
        </p:txBody>
      </p:sp>
    </p:spTree>
    <p:extLst>
      <p:ext uri="{BB962C8B-B14F-4D97-AF65-F5344CB8AC3E}">
        <p14:creationId xmlns:p14="http://schemas.microsoft.com/office/powerpoint/2010/main" val="297199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Dictionaries (Maps) **** (Actually Useful) ****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872744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The solution is to use a </a:t>
            </a:r>
            <a:r>
              <a:rPr lang="en-US" sz="3000" b="1" u="sng" dirty="0">
                <a:latin typeface="Arial" panose="020B0604020202020204" pitchFamily="34" charset="0"/>
                <a:cs typeface="Arial" panose="020B0604020202020204" pitchFamily="34" charset="0"/>
              </a:rPr>
              <a:t>dictionary (map).</a:t>
            </a:r>
          </a:p>
          <a:p>
            <a:endParaRPr lang="en-US" sz="3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a way, dictionaries serve as a hybrid between objects and arrays.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can be iterated over like arrays.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have key, value pairs like objects.</a:t>
            </a:r>
          </a:p>
          <a:p>
            <a:endParaRPr lang="en-U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Aaaand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it’s included in the latest version of Javascript (ES6).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35" y="4114800"/>
            <a:ext cx="4038600" cy="20392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846090" y="4800600"/>
            <a:ext cx="28956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i="1" dirty="0">
                <a:latin typeface="Arial" panose="020B0604020202020204" pitchFamily="34" charset="0"/>
                <a:cs typeface="Arial" panose="020B0604020202020204" pitchFamily="34" charset="0"/>
              </a:rPr>
              <a:t>BIG DEAL!</a:t>
            </a:r>
          </a:p>
        </p:txBody>
      </p:sp>
    </p:spTree>
    <p:extLst>
      <p:ext uri="{BB962C8B-B14F-4D97-AF65-F5344CB8AC3E}">
        <p14:creationId xmlns:p14="http://schemas.microsoft.com/office/powerpoint/2010/main" val="63339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Dictionaries (Maps) **** (Actually Useful) ****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872744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Learn more about Dictionaries (Maps) in JS: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1" y="1577510"/>
            <a:ext cx="8270240" cy="35460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6560" y="5562600"/>
            <a:ext cx="82702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https://developer.mozilla.org/en-US/docs/Web/JavaScript/Reference/Global_Objects/Map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34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Trees</a:t>
            </a:r>
          </a:p>
        </p:txBody>
      </p:sp>
    </p:spTree>
    <p:extLst>
      <p:ext uri="{BB962C8B-B14F-4D97-AF65-F5344CB8AC3E}">
        <p14:creationId xmlns:p14="http://schemas.microsoft.com/office/powerpoint/2010/main" val="357814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Trees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75398" y="800100"/>
            <a:ext cx="865124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Trees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are a favorite data structure for computer scientists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Trees are a non-sequential data structure made of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parent-child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relationships.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top node of a tree is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root.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Trees have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internal nodes and external nodes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Each node has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ancestors and descendants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593224"/>
            <a:ext cx="5683350" cy="26672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96000" y="4926834"/>
            <a:ext cx="2895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Kind of like a </a:t>
            </a:r>
            <a:r>
              <a:rPr lang="en-US" sz="1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linkedlist</a:t>
            </a:r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Binary Trees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32080" y="838200"/>
            <a:ext cx="8727440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Binary Trees / Binary Search Trees (BST) are particularly useful</a:t>
            </a:r>
            <a:endParaRPr lang="en-US" sz="2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 a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Binary Tree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, nodes have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two children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at most. One on left and on right.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 a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Binary Search Tree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Left-hand side is lesser number; right-hand side is the larger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Paradigm makes it</a:t>
            </a:r>
            <a:r>
              <a:rPr lang="en-US" sz="2200" u="sng" dirty="0">
                <a:latin typeface="Arial" panose="020B0604020202020204" pitchFamily="34" charset="0"/>
                <a:cs typeface="Arial" panose="020B0604020202020204" pitchFamily="34" charset="0"/>
              </a:rPr>
              <a:t> easy to insert, search, and delete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from tree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17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Binary Trees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838200"/>
            <a:ext cx="7435378" cy="476368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5800" y="5577228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Binary search trees are extremely efficient for searching.  </a:t>
            </a:r>
          </a:p>
        </p:txBody>
      </p:sp>
    </p:spTree>
    <p:extLst>
      <p:ext uri="{BB962C8B-B14F-4D97-AF65-F5344CB8AC3E}">
        <p14:creationId xmlns:p14="http://schemas.microsoft.com/office/powerpoint/2010/main" val="101104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Bottom Line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7582" y="1143000"/>
            <a:ext cx="808061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My goal is to give you the </a:t>
            </a:r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terminology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and the </a:t>
            </a:r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concepts.</a:t>
            </a:r>
          </a:p>
          <a:p>
            <a:endParaRPr lang="en-US" sz="3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Enough insight that you can understand the context of interview questions that come your way.</a:t>
            </a:r>
          </a:p>
          <a:p>
            <a:endParaRPr lang="en-US" sz="3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And… to encourage those of you into math to take a second look.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17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Binary Search Trees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" y="838200"/>
            <a:ext cx="8839200" cy="447708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4800" y="5448709"/>
            <a:ext cx="861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https://www.npmjs.com/package/binary-search-tree</a:t>
            </a:r>
          </a:p>
        </p:txBody>
      </p:sp>
    </p:spTree>
    <p:extLst>
      <p:ext uri="{BB962C8B-B14F-4D97-AF65-F5344CB8AC3E}">
        <p14:creationId xmlns:p14="http://schemas.microsoft.com/office/powerpoint/2010/main" val="340410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Let’s Build this!</a:t>
            </a:r>
          </a:p>
        </p:txBody>
      </p:sp>
      <p:sp>
        <p:nvSpPr>
          <p:cNvPr id="5" name="Rectangle 4"/>
          <p:cNvSpPr/>
          <p:nvPr/>
        </p:nvSpPr>
        <p:spPr>
          <a:xfrm>
            <a:off x="132080" y="838200"/>
            <a:ext cx="872744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Take a few moments to build a binary search tree with those around you. As a suggestion, implement the following tree.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run a search for any number in the tree.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305605"/>
            <a:ext cx="6154098" cy="394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07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Graphs</a:t>
            </a:r>
          </a:p>
        </p:txBody>
      </p:sp>
    </p:spTree>
    <p:extLst>
      <p:ext uri="{BB962C8B-B14F-4D97-AF65-F5344CB8AC3E}">
        <p14:creationId xmlns:p14="http://schemas.microsoft.com/office/powerpoint/2010/main" val="285637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6560" y="838200"/>
            <a:ext cx="87274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Graphs are extremely powerful and increasingly common structures.</a:t>
            </a:r>
            <a:endParaRPr lang="en-US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Graphs are abstract models of a network structure. They are a set of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nodes (or vertices)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connected by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edges.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are the essence of social networks and geographic maps.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102102"/>
            <a:ext cx="5153025" cy="31272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754547" y="4343400"/>
            <a:ext cx="2895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The math gets ridiculously scary with this stuff…</a:t>
            </a:r>
          </a:p>
        </p:txBody>
      </p:sp>
    </p:spTree>
    <p:extLst>
      <p:ext uri="{BB962C8B-B14F-4D97-AF65-F5344CB8AC3E}">
        <p14:creationId xmlns:p14="http://schemas.microsoft.com/office/powerpoint/2010/main" val="263234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773690"/>
            <a:ext cx="8382000" cy="48482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200" y="5621915"/>
            <a:ext cx="81929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But through graphs and “shortest-path” algorithms we can build map applications like the ones found on Google Maps</a:t>
            </a:r>
          </a:p>
        </p:txBody>
      </p:sp>
    </p:spTree>
    <p:extLst>
      <p:ext uri="{BB962C8B-B14F-4D97-AF65-F5344CB8AC3E}">
        <p14:creationId xmlns:p14="http://schemas.microsoft.com/office/powerpoint/2010/main" val="262939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Back to Projects!</a:t>
            </a:r>
          </a:p>
        </p:txBody>
      </p:sp>
    </p:spTree>
    <p:extLst>
      <p:ext uri="{BB962C8B-B14F-4D97-AF65-F5344CB8AC3E}">
        <p14:creationId xmlns:p14="http://schemas.microsoft.com/office/powerpoint/2010/main" val="132723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37286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Going Deep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838200"/>
            <a:ext cx="3706368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833376"/>
            <a:ext cx="3923351" cy="48812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82240" y="5809642"/>
            <a:ext cx="4057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For those that dare dive deeper.</a:t>
            </a:r>
          </a:p>
        </p:txBody>
      </p:sp>
    </p:spTree>
    <p:extLst>
      <p:ext uri="{BB962C8B-B14F-4D97-AF65-F5344CB8AC3E}">
        <p14:creationId xmlns:p14="http://schemas.microsoft.com/office/powerpoint/2010/main" val="294079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Efficiency</a:t>
            </a:r>
          </a:p>
        </p:txBody>
      </p:sp>
    </p:spTree>
    <p:extLst>
      <p:ext uri="{BB962C8B-B14F-4D97-AF65-F5344CB8AC3E}">
        <p14:creationId xmlns:p14="http://schemas.microsoft.com/office/powerpoint/2010/main" val="68825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 does “efficient” mean?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We talk a lot about “efficiency”.</a:t>
            </a:r>
            <a:endParaRPr lang="en-US" sz="4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63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 does “efficient” mean?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i="1" dirty="0">
                <a:latin typeface="Arial" panose="020B0604020202020204" pitchFamily="34" charset="0"/>
                <a:cs typeface="Arial" panose="020B0604020202020204" pitchFamily="34" charset="0"/>
              </a:rPr>
              <a:t>But…</a:t>
            </a:r>
          </a:p>
        </p:txBody>
      </p:sp>
    </p:spTree>
    <p:extLst>
      <p:ext uri="{BB962C8B-B14F-4D97-AF65-F5344CB8AC3E}">
        <p14:creationId xmlns:p14="http://schemas.microsoft.com/office/powerpoint/2010/main" val="240364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 does “efficient” mean?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What, </a:t>
            </a:r>
            <a:r>
              <a:rPr lang="en-US" sz="4200" i="1" dirty="0">
                <a:latin typeface="Arial" panose="020B0604020202020204" pitchFamily="34" charset="0"/>
                <a:cs typeface="Arial" panose="020B0604020202020204" pitchFamily="34" charset="0"/>
              </a:rPr>
              <a:t>exactly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, does “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efficient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” mean?</a:t>
            </a:r>
            <a:endParaRPr lang="en-US" sz="4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89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Fewer Steps = Faster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Number of steps ~ Efficiency</a:t>
            </a:r>
          </a:p>
        </p:txBody>
      </p:sp>
    </p:spTree>
    <p:extLst>
      <p:ext uri="{BB962C8B-B14F-4D97-AF65-F5344CB8AC3E}">
        <p14:creationId xmlns:p14="http://schemas.microsoft.com/office/powerpoint/2010/main" val="142341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838200"/>
            <a:ext cx="8686800" cy="46782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Project Check-In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Computer Science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Big O Notation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Data Structures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Stacks / Queues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Linked Lists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Dictionaries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Hash Tables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Sets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Binary Trees and Binary Search Trees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Graphs</a:t>
            </a:r>
          </a:p>
        </p:txBody>
      </p:sp>
    </p:spTree>
    <p:extLst>
      <p:ext uri="{BB962C8B-B14F-4D97-AF65-F5344CB8AC3E}">
        <p14:creationId xmlns:p14="http://schemas.microsoft.com/office/powerpoint/2010/main" val="196786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Fewer Steps = Faster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More steps = Less Efficient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Fewer Steps = More Efficient</a:t>
            </a:r>
          </a:p>
        </p:txBody>
      </p:sp>
    </p:spTree>
    <p:extLst>
      <p:ext uri="{BB962C8B-B14F-4D97-AF65-F5344CB8AC3E}">
        <p14:creationId xmlns:p14="http://schemas.microsoft.com/office/powerpoint/2010/main" val="56955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What’s a “step”?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86800" cy="267765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step is an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instruction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to the computer.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All computations boil down to a handful of “basic steps”.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Arithmetic (+, *, etc.)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Assignment (</a:t>
            </a:r>
            <a:r>
              <a:rPr lang="en-US" sz="24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var</a:t>
            </a: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 x = 42;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Boolean tests (</a:t>
            </a: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x === 42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Reading from memory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Writing from memory</a:t>
            </a:r>
          </a:p>
        </p:txBody>
      </p:sp>
    </p:spTree>
    <p:extLst>
      <p:ext uri="{BB962C8B-B14F-4D97-AF65-F5344CB8AC3E}">
        <p14:creationId xmlns:p14="http://schemas.microsoft.com/office/powerpoint/2010/main" val="109182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What’s a “step”?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Each of these counts as a step. </a:t>
            </a:r>
          </a:p>
        </p:txBody>
      </p:sp>
    </p:spTree>
    <p:extLst>
      <p:ext uri="{BB962C8B-B14F-4D97-AF65-F5344CB8AC3E}">
        <p14:creationId xmlns:p14="http://schemas.microsoft.com/office/powerpoint/2010/main" val="348428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What’s a “step”?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Fewer Steps = Faster Code</a:t>
            </a:r>
          </a:p>
        </p:txBody>
      </p:sp>
    </p:spTree>
    <p:extLst>
      <p:ext uri="{BB962C8B-B14F-4D97-AF65-F5344CB8AC3E}">
        <p14:creationId xmlns:p14="http://schemas.microsoft.com/office/powerpoint/2010/main" val="243704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Pop Quiz (!)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86800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Which function is more efficient?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49" y="2228746"/>
            <a:ext cx="5675900" cy="24005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5134303"/>
            <a:ext cx="8686800" cy="677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(Which has fewer instructions?)</a:t>
            </a:r>
          </a:p>
        </p:txBody>
      </p:sp>
    </p:spTree>
    <p:extLst>
      <p:ext uri="{BB962C8B-B14F-4D97-AF65-F5344CB8AC3E}">
        <p14:creationId xmlns:p14="http://schemas.microsoft.com/office/powerpoint/2010/main" val="408786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Count Instructions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Count the instructions!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09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Count Instructions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 = 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1 instruction</a:t>
            </a:r>
          </a:p>
        </p:txBody>
      </p:sp>
    </p:spTree>
    <p:extLst>
      <p:ext uri="{BB962C8B-B14F-4D97-AF65-F5344CB8AC3E}">
        <p14:creationId xmlns:p14="http://schemas.microsoft.com/office/powerpoint/2010/main" val="88419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Count Instructions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 = n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instructions</a:t>
            </a:r>
          </a:p>
          <a:p>
            <a:pPr algn="ctr"/>
            <a:r>
              <a:rPr lang="en-US" sz="4200" i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(n = </a:t>
            </a:r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list.length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)</a:t>
            </a:r>
            <a:endParaRPr lang="en-US" sz="4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61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The Verdict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is more efficient.</a:t>
            </a:r>
          </a:p>
        </p:txBody>
      </p:sp>
    </p:spTree>
    <p:extLst>
      <p:ext uri="{BB962C8B-B14F-4D97-AF65-F5344CB8AC3E}">
        <p14:creationId xmlns:p14="http://schemas.microsoft.com/office/powerpoint/2010/main" val="11690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>
            <a:normAutofit/>
          </a:bodyPr>
          <a:lstStyle/>
          <a:p>
            <a:r>
              <a:rPr lang="en-US" dirty="0"/>
              <a:t>The Verdict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But </a:t>
            </a:r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list_names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isn’t bad…</a:t>
            </a:r>
          </a:p>
        </p:txBody>
      </p:sp>
    </p:spTree>
    <p:extLst>
      <p:ext uri="{BB962C8B-B14F-4D97-AF65-F5344CB8AC3E}">
        <p14:creationId xmlns:p14="http://schemas.microsoft.com/office/powerpoint/2010/main" val="87106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Check-In</a:t>
            </a:r>
          </a:p>
        </p:txBody>
      </p:sp>
    </p:spTree>
    <p:extLst>
      <p:ext uri="{BB962C8B-B14F-4D97-AF65-F5344CB8AC3E}">
        <p14:creationId xmlns:p14="http://schemas.microsoft.com/office/powerpoint/2010/main" val="94592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Time Complexity</a:t>
            </a:r>
          </a:p>
        </p:txBody>
      </p:sp>
    </p:spTree>
    <p:extLst>
      <p:ext uri="{BB962C8B-B14F-4D97-AF65-F5344CB8AC3E}">
        <p14:creationId xmlns:p14="http://schemas.microsoft.com/office/powerpoint/2010/main" val="327667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 </a:t>
            </a:r>
            <a:r>
              <a:rPr lang="en-US" sz="4200" b="1" i="1" dirty="0">
                <a:latin typeface="Arial" panose="020B0604020202020204" pitchFamily="34" charset="0"/>
                <a:cs typeface="Arial" panose="020B0604020202020204" pitchFamily="34" charset="0"/>
              </a:rPr>
              <a:t>always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executes one instruction…</a:t>
            </a:r>
          </a:p>
        </p:txBody>
      </p:sp>
    </p:spTree>
    <p:extLst>
      <p:ext uri="{BB962C8B-B14F-4D97-AF65-F5344CB8AC3E}">
        <p14:creationId xmlns:p14="http://schemas.microsoft.com/office/powerpoint/2010/main" val="353247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…No matter how long our array is</a:t>
            </a:r>
          </a:p>
        </p:txBody>
      </p:sp>
    </p:spTree>
    <p:extLst>
      <p:ext uri="{BB962C8B-B14F-4D97-AF65-F5344CB8AC3E}">
        <p14:creationId xmlns:p14="http://schemas.microsoft.com/office/powerpoint/2010/main" val="403677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1752600"/>
            <a:ext cx="8837632" cy="3124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5181600"/>
            <a:ext cx="8686800" cy="1863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takes same amount of time on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any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input</a:t>
            </a:r>
            <a:endParaRPr lang="en-US" sz="3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7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needs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n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instructions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78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2605087"/>
            <a:ext cx="7334250" cy="16478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4495800"/>
            <a:ext cx="86868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One </a:t>
            </a:r>
            <a:r>
              <a:rPr lang="en-US" sz="3200" dirty="0">
                <a:latin typeface="Courier Final Draft" panose="02000409000000000000" pitchFamily="49" charset="0"/>
                <a:cs typeface="Arial" panose="020B0604020202020204" pitchFamily="34" charset="0"/>
              </a:rPr>
              <a:t>console.log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per item</a:t>
            </a:r>
            <a:endParaRPr lang="en-US" sz="3200" b="1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0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console.log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is fast…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43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…but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free.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343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Longer arrays = more time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41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Double array length = Double time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Triple array length = Triple time</a:t>
            </a:r>
          </a:p>
        </p:txBody>
      </p:sp>
    </p:spTree>
    <p:extLst>
      <p:ext uri="{BB962C8B-B14F-4D97-AF65-F5344CB8AC3E}">
        <p14:creationId xmlns:p14="http://schemas.microsoft.com/office/powerpoint/2010/main" val="101310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Project Status?</a:t>
            </a:r>
          </a:p>
        </p:txBody>
      </p:sp>
      <p:pic>
        <p:nvPicPr>
          <p:cNvPr id="1026" name="Picture 2" descr="https://thecreatorsproject-images.vice.com/content-images/contentimage/no-slug/37de9bd7f9ab719666aa81d0adef0b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62000"/>
            <a:ext cx="8696104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00400" y="5746946"/>
            <a:ext cx="31710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Smoooooth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 Sailing?</a:t>
            </a:r>
          </a:p>
        </p:txBody>
      </p:sp>
    </p:spTree>
    <p:extLst>
      <p:ext uri="{BB962C8B-B14F-4D97-AF65-F5344CB8AC3E}">
        <p14:creationId xmlns:p14="http://schemas.microsoft.com/office/powerpoint/2010/main" val="264283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In other words…</a:t>
            </a:r>
          </a:p>
        </p:txBody>
      </p:sp>
    </p:spTree>
    <p:extLst>
      <p:ext uri="{BB962C8B-B14F-4D97-AF65-F5344CB8AC3E}">
        <p14:creationId xmlns:p14="http://schemas.microsoft.com/office/powerpoint/2010/main" val="390977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running time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scale differently.</a:t>
            </a:r>
          </a:p>
        </p:txBody>
      </p:sp>
    </p:spTree>
    <p:extLst>
      <p:ext uri="{BB962C8B-B14F-4D97-AF65-F5344CB8AC3E}">
        <p14:creationId xmlns:p14="http://schemas.microsoft.com/office/powerpoint/2010/main" val="80584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running time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scale differently.</a:t>
            </a:r>
          </a:p>
        </p:txBody>
      </p:sp>
    </p:spTree>
    <p:extLst>
      <p:ext uri="{BB962C8B-B14F-4D97-AF65-F5344CB8AC3E}">
        <p14:creationId xmlns:p14="http://schemas.microsoft.com/office/powerpoint/2010/main" val="286738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Time complexity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= Rate at which algorithm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slows 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as input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grows</a:t>
            </a:r>
          </a:p>
        </p:txBody>
      </p:sp>
    </p:spTree>
    <p:extLst>
      <p:ext uri="{BB962C8B-B14F-4D97-AF65-F5344CB8AC3E}">
        <p14:creationId xmlns:p14="http://schemas.microsoft.com/office/powerpoint/2010/main" val="40757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always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one instruction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7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Running time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does not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slow for larger inputs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14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In other words…</a:t>
            </a:r>
          </a:p>
        </p:txBody>
      </p:sp>
    </p:spTree>
    <p:extLst>
      <p:ext uri="{BB962C8B-B14F-4D97-AF65-F5344CB8AC3E}">
        <p14:creationId xmlns:p14="http://schemas.microsoft.com/office/powerpoint/2010/main" val="320218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The running time of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head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constant.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12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takes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n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instructions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15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Running time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depends on array</a:t>
            </a:r>
          </a:p>
        </p:txBody>
      </p:sp>
    </p:spTree>
    <p:extLst>
      <p:ext uri="{BB962C8B-B14F-4D97-AF65-F5344CB8AC3E}">
        <p14:creationId xmlns:p14="http://schemas.microsoft.com/office/powerpoint/2010/main" val="247902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Project Check-In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762000"/>
            <a:ext cx="8686800" cy="427809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Remember!</a:t>
            </a:r>
          </a:p>
          <a:p>
            <a:endParaRPr lang="en-US" sz="3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Deliverable #2 is due today by the end of class. </a:t>
            </a: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Please send the following to your Instructor + TAs: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Ready MVP (Working App!)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Mini-Presentation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Submit by the end of the day (2:00 PM)!</a:t>
            </a:r>
          </a:p>
        </p:txBody>
      </p:sp>
    </p:spTree>
    <p:extLst>
      <p:ext uri="{BB962C8B-B14F-4D97-AF65-F5344CB8AC3E}">
        <p14:creationId xmlns:p14="http://schemas.microsoft.com/office/powerpoint/2010/main" val="218470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Double array length, double time</a:t>
            </a:r>
          </a:p>
          <a:p>
            <a:pPr algn="ctr"/>
            <a:r>
              <a:rPr lang="en-US" sz="4200" i="1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4200" i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8554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Quantifying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Running time 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increase linearly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with array length.</a:t>
            </a:r>
          </a:p>
        </p:txBody>
      </p:sp>
    </p:spTree>
    <p:extLst>
      <p:ext uri="{BB962C8B-B14F-4D97-AF65-F5344CB8AC3E}">
        <p14:creationId xmlns:p14="http://schemas.microsoft.com/office/powerpoint/2010/main" val="229934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Big O Notation</a:t>
            </a:r>
          </a:p>
        </p:txBody>
      </p:sp>
    </p:spTree>
    <p:extLst>
      <p:ext uri="{BB962C8B-B14F-4D97-AF65-F5344CB8AC3E}">
        <p14:creationId xmlns:p14="http://schemas.microsoft.com/office/powerpoint/2010/main" val="315513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86800" cy="41549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Big O notation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lets us describe how running time scales when we increase the input size (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Denoted with a big O, and the “growth factor” in parentheses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Examples: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head ~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O(1)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“1”—i.e., running time never grows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~ O(n)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“n”—i.e., gets bigger as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gets bigger</a:t>
            </a:r>
          </a:p>
        </p:txBody>
      </p:sp>
    </p:spTree>
    <p:extLst>
      <p:ext uri="{BB962C8B-B14F-4D97-AF65-F5344CB8AC3E}">
        <p14:creationId xmlns:p14="http://schemas.microsoft.com/office/powerpoint/2010/main" val="184004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There are other Big O “classes”</a:t>
            </a:r>
          </a:p>
        </p:txBody>
      </p:sp>
    </p:spTree>
    <p:extLst>
      <p:ext uri="{BB962C8B-B14F-4D97-AF65-F5344CB8AC3E}">
        <p14:creationId xmlns:p14="http://schemas.microsoft.com/office/powerpoint/2010/main" val="334377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1" y="1634338"/>
            <a:ext cx="8977138" cy="35893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5410200"/>
            <a:ext cx="86868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ourier Final Draft" panose="02000409000000000000" pitchFamily="49" charset="0"/>
                <a:cs typeface="Arial" panose="020B0604020202020204" pitchFamily="34" charset="0"/>
              </a:rPr>
              <a:t>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steps for each of the </a:t>
            </a:r>
            <a:r>
              <a:rPr lang="en-US" sz="3200" dirty="0">
                <a:latin typeface="Courier Final Draft" panose="02000409000000000000" pitchFamily="49" charset="0"/>
                <a:cs typeface="Arial" panose="020B0604020202020204" pitchFamily="34" charset="0"/>
              </a:rPr>
              <a:t>n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items in </a:t>
            </a:r>
            <a:r>
              <a:rPr lang="en-US" sz="3200" dirty="0">
                <a:latin typeface="Courier Final Draft" panose="02000409000000000000" pitchFamily="49" charset="0"/>
                <a:cs typeface="Arial" panose="020B0604020202020204" pitchFamily="34" charset="0"/>
              </a:rPr>
              <a:t>list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(!)</a:t>
            </a:r>
            <a:endParaRPr lang="en-US" sz="3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18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2x length = 4x time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3x length = 9x time</a:t>
            </a:r>
          </a:p>
          <a:p>
            <a:pPr algn="ctr"/>
            <a:r>
              <a:rPr lang="en-US" sz="4200" dirty="0" err="1">
                <a:latin typeface="Arial" panose="020B0604020202020204" pitchFamily="34" charset="0"/>
                <a:cs typeface="Arial" panose="020B0604020202020204" pitchFamily="34" charset="0"/>
              </a:rPr>
              <a:t>nx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length = n</a:t>
            </a:r>
            <a:r>
              <a:rPr lang="en-US" sz="4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time</a:t>
            </a:r>
          </a:p>
        </p:txBody>
      </p:sp>
    </p:spTree>
    <p:extLst>
      <p:ext uri="{BB962C8B-B14F-4D97-AF65-F5344CB8AC3E}">
        <p14:creationId xmlns:p14="http://schemas.microsoft.com/office/powerpoint/2010/main" val="222919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Running time grows as </a:t>
            </a:r>
            <a:r>
              <a:rPr lang="en-US" sz="4200" i="1" dirty="0">
                <a:latin typeface="Arial" panose="020B0604020202020204" pitchFamily="34" charset="0"/>
                <a:cs typeface="Arial" panose="020B0604020202020204" pitchFamily="34" charset="0"/>
              </a:rPr>
              <a:t>square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of input </a:t>
            </a:r>
          </a:p>
        </p:txBody>
      </p:sp>
    </p:spTree>
    <p:extLst>
      <p:ext uri="{BB962C8B-B14F-4D97-AF65-F5344CB8AC3E}">
        <p14:creationId xmlns:p14="http://schemas.microsoft.com/office/powerpoint/2010/main" val="80672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find_duplicates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~ O(n</a:t>
            </a:r>
            <a:r>
              <a:rPr lang="en-US" sz="4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/>
            <a:endParaRPr lang="en-US" sz="4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4200" b="1" i="1" dirty="0">
                <a:latin typeface="Arial" panose="020B0604020202020204" pitchFamily="34" charset="0"/>
                <a:cs typeface="Arial" panose="020B0604020202020204" pitchFamily="34" charset="0"/>
              </a:rPr>
              <a:t>Quadratic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time complexity”</a:t>
            </a:r>
            <a:endParaRPr lang="en-US" sz="42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86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MAJOR INSIGHT</a:t>
            </a:r>
          </a:p>
        </p:txBody>
      </p:sp>
    </p:spTree>
    <p:extLst>
      <p:ext uri="{BB962C8B-B14F-4D97-AF65-F5344CB8AC3E}">
        <p14:creationId xmlns:p14="http://schemas.microsoft.com/office/powerpoint/2010/main" val="246851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Computer Science Context</a:t>
            </a:r>
          </a:p>
        </p:txBody>
      </p:sp>
    </p:spTree>
    <p:extLst>
      <p:ext uri="{BB962C8B-B14F-4D97-AF65-F5344CB8AC3E}">
        <p14:creationId xmlns:p14="http://schemas.microsoft.com/office/powerpoint/2010/main" val="300484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nested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for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loops ~ O(n</a:t>
            </a:r>
            <a:r>
              <a:rPr lang="en-US" sz="42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91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NOT COINCIDENCE!</a:t>
            </a:r>
          </a:p>
        </p:txBody>
      </p:sp>
    </p:spTree>
    <p:extLst>
      <p:ext uri="{BB962C8B-B14F-4D97-AF65-F5344CB8AC3E}">
        <p14:creationId xmlns:p14="http://schemas.microsoft.com/office/powerpoint/2010/main" val="401788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nested </a:t>
            </a:r>
            <a:r>
              <a:rPr lang="en-US" sz="4200" dirty="0">
                <a:latin typeface="Courier Final Draft" panose="02000409000000000000" pitchFamily="49" charset="0"/>
                <a:cs typeface="Arial" panose="020B0604020202020204" pitchFamily="34" charset="0"/>
              </a:rPr>
              <a:t>for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loops ~ O(n</a:t>
            </a:r>
            <a:r>
              <a:rPr lang="en-US" sz="42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ctr"/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200" b="1" i="1" dirty="0">
                <a:latin typeface="Arial" panose="020B0604020202020204" pitchFamily="34" charset="0"/>
                <a:cs typeface="Arial" panose="020B0604020202020204" pitchFamily="34" charset="0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95399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One more…</a:t>
            </a:r>
            <a:endParaRPr lang="en-US" sz="4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45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" y="5183939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How fast is binary search?</a:t>
            </a:r>
            <a:endParaRPr lang="en-US" sz="4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50" y="990600"/>
            <a:ext cx="4705350" cy="392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22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524000"/>
            <a:ext cx="8686800" cy="33239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Is it…</a:t>
            </a:r>
            <a:endParaRPr lang="en-US" sz="4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O(1)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O(n)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O(n</a:t>
            </a:r>
            <a:r>
              <a:rPr lang="en-US" sz="42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Something else?...</a:t>
            </a:r>
          </a:p>
        </p:txBody>
      </p:sp>
    </p:spTree>
    <p:extLst>
      <p:ext uri="{BB962C8B-B14F-4D97-AF65-F5344CB8AC3E}">
        <p14:creationId xmlns:p14="http://schemas.microsoft.com/office/powerpoint/2010/main" val="379177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Something else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ctr"/>
            <a:endParaRPr lang="en-US" sz="4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71907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3160922"/>
            <a:ext cx="86868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Binary search this array by hand, for 3, then 9.</a:t>
            </a:r>
          </a:p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Count the steps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22" y="2301193"/>
            <a:ext cx="8127585" cy="74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00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3 steps.</a:t>
            </a:r>
          </a:p>
        </p:txBody>
      </p:sp>
    </p:spTree>
    <p:extLst>
      <p:ext uri="{BB962C8B-B14F-4D97-AF65-F5344CB8AC3E}">
        <p14:creationId xmlns:p14="http://schemas.microsoft.com/office/powerpoint/2010/main" val="6335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Add the digits 11-20. Repeat.</a:t>
            </a:r>
          </a:p>
        </p:txBody>
      </p:sp>
    </p:spTree>
    <p:extLst>
      <p:ext uri="{BB962C8B-B14F-4D97-AF65-F5344CB8AC3E}">
        <p14:creationId xmlns:p14="http://schemas.microsoft.com/office/powerpoint/2010/main" val="150244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7582" y="1295400"/>
            <a:ext cx="838883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00" b="1" dirty="0">
                <a:latin typeface="Arial" panose="020B0604020202020204" pitchFamily="34" charset="0"/>
                <a:cs typeface="Arial" panose="020B0604020202020204" pitchFamily="34" charset="0"/>
              </a:rPr>
              <a:t>“Computer Science Fundamentals”</a:t>
            </a:r>
          </a:p>
        </p:txBody>
      </p:sp>
      <p:pic>
        <p:nvPicPr>
          <p:cNvPr id="1026" name="Picture 2" descr="http://static6.businessinsider.com/image/52fbae78eab8eaa74e5439ee-480/dr-evil-air-quotes-las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286000"/>
            <a:ext cx="4572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22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4 steps (!)</a:t>
            </a:r>
          </a:p>
        </p:txBody>
      </p:sp>
    </p:spTree>
    <p:extLst>
      <p:ext uri="{BB962C8B-B14F-4D97-AF65-F5344CB8AC3E}">
        <p14:creationId xmlns:p14="http://schemas.microsoft.com/office/powerpoint/2010/main" val="285328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Much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 faster than linear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4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35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(input size)</a:t>
            </a:r>
            <a:r>
              <a:rPr lang="en-US" sz="42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~ 2x running time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(input size)</a:t>
            </a:r>
            <a:r>
              <a:rPr lang="en-US" sz="4200" baseline="30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~ 3x running time</a:t>
            </a:r>
          </a:p>
          <a:p>
            <a:pPr algn="ctr"/>
            <a:endParaRPr lang="en-US" sz="42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200" b="1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1550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This is called O(</a:t>
            </a:r>
            <a:r>
              <a:rPr lang="en-US" sz="4200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 n).</a:t>
            </a:r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05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log n = how many times do I divide n by two to get to 1?</a:t>
            </a:r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43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Logarithm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What is log 8?</a:t>
            </a:r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19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Logarithm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8 / 2 = 4 (1)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4 / 2 = 2 (2)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2 / 2 = 1 (</a:t>
            </a: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40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Logarithm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60043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log 8 = 3</a:t>
            </a:r>
          </a:p>
          <a:p>
            <a:pPr algn="ctr"/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4200" b="1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But if this is confusing…</a:t>
            </a:r>
          </a:p>
        </p:txBody>
      </p:sp>
    </p:spTree>
    <p:extLst>
      <p:ext uri="{BB962C8B-B14F-4D97-AF65-F5344CB8AC3E}">
        <p14:creationId xmlns:p14="http://schemas.microsoft.com/office/powerpoint/2010/main" val="379697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Logarithm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Don’t worry about it.</a:t>
            </a:r>
            <a:endParaRPr lang="en-US" sz="4200" b="1" i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11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Big O Review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86800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head ~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O(1)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“1”—i.e., 2x input size -&gt; 1x running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list_items</a:t>
            </a:r>
            <a:r>
              <a:rPr lang="en-US" sz="2400" dirty="0">
                <a:latin typeface="Courier Final Draft" panose="02000409000000000000" pitchFamily="49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~ O(n)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“n”—i.e., 2x input size -&gt; 2x running time</a:t>
            </a:r>
            <a:endParaRPr lang="en-US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find_duplicates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~ O(n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“n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2”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—i.e., 2x input size -&gt; 4x running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urier Final Draft" panose="02000409000000000000" pitchFamily="49" charset="0"/>
                <a:cs typeface="Arial" panose="020B0604020202020204" pitchFamily="34" charset="0"/>
              </a:rPr>
              <a:t>binary_search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~ O(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Grows like “log n”—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i.e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(input size)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-&gt; 2x running time</a:t>
            </a:r>
            <a:endParaRPr lang="en-US" sz="2400" baseline="30000" dirty="0">
              <a:latin typeface="Courier Final Draft" panose="02000409000000000000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90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Remember…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44012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Computer Science “Fundamentals”</a:t>
            </a:r>
          </a:p>
          <a:p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Isn’t about “easy” computer science stuff.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Rather, it’s about the “fundamental” concepts that underlie all of the work we’ve been doing to date.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biggest takeaway is to understand that there are different tools to increase computational efficiency.</a:t>
            </a:r>
          </a:p>
        </p:txBody>
      </p:sp>
    </p:spTree>
    <p:extLst>
      <p:ext uri="{BB962C8B-B14F-4D97-AF65-F5344CB8AC3E}">
        <p14:creationId xmlns:p14="http://schemas.microsoft.com/office/powerpoint/2010/main" val="30602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O Comparisons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912" y="1143000"/>
            <a:ext cx="597217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3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255779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 (Tricky Question)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What is a data structure?</a:t>
            </a:r>
          </a:p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(And what is an example?)</a:t>
            </a:r>
          </a:p>
        </p:txBody>
      </p:sp>
    </p:spTree>
    <p:extLst>
      <p:ext uri="{BB962C8B-B14F-4D97-AF65-F5344CB8AC3E}">
        <p14:creationId xmlns:p14="http://schemas.microsoft.com/office/powerpoint/2010/main" val="46401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 (Tricky Question)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25908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Before we answer that…</a:t>
            </a:r>
            <a:endParaRPr lang="en-US" sz="4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06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Code = Data. Data is Saved.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57" y="2112862"/>
            <a:ext cx="3124200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325841"/>
            <a:ext cx="4057650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757" y="2921832"/>
            <a:ext cx="4495800" cy="781050"/>
          </a:xfrm>
          <a:prstGeom prst="rect">
            <a:avLst/>
          </a:prstGeom>
        </p:spPr>
      </p:pic>
      <p:pic>
        <p:nvPicPr>
          <p:cNvPr id="5122" name="Picture 2" descr="http://global.qlik.com/~/media/Images/Products/chips_bigdata.ashx?h=195&amp;w=30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557" y="3657600"/>
            <a:ext cx="4238625" cy="274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Bent Arrow 7"/>
          <p:cNvSpPr/>
          <p:nvPr/>
        </p:nvSpPr>
        <p:spPr>
          <a:xfrm rot="5400000">
            <a:off x="5176510" y="1622652"/>
            <a:ext cx="2362200" cy="235202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837021"/>
            <a:ext cx="2066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Code we write…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51727" y="6009771"/>
            <a:ext cx="3002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Gets saved in memory…</a:t>
            </a:r>
          </a:p>
        </p:txBody>
      </p:sp>
    </p:spTree>
    <p:extLst>
      <p:ext uri="{BB962C8B-B14F-4D97-AF65-F5344CB8AC3E}">
        <p14:creationId xmlns:p14="http://schemas.microsoft.com/office/powerpoint/2010/main" val="415438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Different Ways to Save…</a:t>
            </a:r>
          </a:p>
        </p:txBody>
      </p:sp>
      <p:pic>
        <p:nvPicPr>
          <p:cNvPr id="9218" name="Picture 2" descr="http://geeksforgeeks.org/wp-content/uploads/MemoryAlignment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43000"/>
            <a:ext cx="8528245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32212" y="5727836"/>
            <a:ext cx="8273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Memory can be visualized as slots. Data is then allotted into these slots.</a:t>
            </a:r>
          </a:p>
        </p:txBody>
      </p:sp>
    </p:spTree>
    <p:extLst>
      <p:ext uri="{BB962C8B-B14F-4D97-AF65-F5344CB8AC3E}">
        <p14:creationId xmlns:p14="http://schemas.microsoft.com/office/powerpoint/2010/main" val="228510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Memory on My Mind</a:t>
            </a:r>
          </a:p>
        </p:txBody>
      </p:sp>
      <p:pic>
        <p:nvPicPr>
          <p:cNvPr id="10242" name="Picture 2" descr="http://www.qnx.com/developers/docs/6.5.0_sp1/topic/com.qnx.doc.ide.userguide/images/pic2Fmemory_AboutVirtualMem_.xml_d103146e8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36" y="838200"/>
            <a:ext cx="8548972" cy="4191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1337" y="5182372"/>
            <a:ext cx="85489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Our code as a whole takes some of these slots of memory.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Our variable data itself also takes slots of memory.</a:t>
            </a:r>
          </a:p>
        </p:txBody>
      </p:sp>
    </p:spTree>
    <p:extLst>
      <p:ext uri="{BB962C8B-B14F-4D97-AF65-F5344CB8AC3E}">
        <p14:creationId xmlns:p14="http://schemas.microsoft.com/office/powerpoint/2010/main" val="138026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Saving to Memory…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74676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4676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745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4745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4537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4537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4606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4606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960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0960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1029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029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0821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821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0890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890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29145"/>
            <a:ext cx="3514725" cy="11811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3733800" y="1371600"/>
            <a:ext cx="2590800" cy="762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662363" y="1974272"/>
            <a:ext cx="2590800" cy="762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90874" y="694692"/>
            <a:ext cx="11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41519" y="691444"/>
            <a:ext cx="827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19248" y="122503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49728" y="184609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69240" y="3089618"/>
            <a:ext cx="5521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time we declare or instantiate a variable, we are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saving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that data to memory.</a:t>
            </a:r>
          </a:p>
        </p:txBody>
      </p:sp>
    </p:spTree>
    <p:extLst>
      <p:ext uri="{BB962C8B-B14F-4D97-AF65-F5344CB8AC3E}">
        <p14:creationId xmlns:p14="http://schemas.microsoft.com/office/powerpoint/2010/main" val="324252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Retrieving from Memory…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74676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4676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745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4745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4537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4537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4606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4606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960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0960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1029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029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0821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821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0890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890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129145"/>
            <a:ext cx="3514725" cy="1181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1" y="5103481"/>
            <a:ext cx="5410200" cy="64046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890874" y="694692"/>
            <a:ext cx="11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41519" y="691444"/>
            <a:ext cx="827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19248" y="122503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49728" y="184609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5029200" y="2173432"/>
            <a:ext cx="1524001" cy="289040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3509963" y="1594366"/>
            <a:ext cx="2592964" cy="342945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9240" y="3089618"/>
            <a:ext cx="3693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When we reference these variables in our code, we are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retrieving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data from memory. </a:t>
            </a:r>
          </a:p>
        </p:txBody>
      </p:sp>
    </p:spTree>
    <p:extLst>
      <p:ext uri="{BB962C8B-B14F-4D97-AF65-F5344CB8AC3E}">
        <p14:creationId xmlns:p14="http://schemas.microsoft.com/office/powerpoint/2010/main" val="403792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Growing Data = Growing Problem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90600"/>
            <a:ext cx="8686800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 applications grow and we begin to incorporate larger quantities of information with inter-relationships…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These simple operations of saving, retrieving,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Become a lot more intensive (both time-wise and CPU processing wise).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Don’t let the simplicity fool you!</a:t>
            </a:r>
          </a:p>
        </p:txBody>
      </p:sp>
    </p:spTree>
    <p:extLst>
      <p:ext uri="{BB962C8B-B14F-4D97-AF65-F5344CB8AC3E}">
        <p14:creationId xmlns:p14="http://schemas.microsoft.com/office/powerpoint/2010/main" val="12811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“Fundamentals”</a:t>
            </a:r>
          </a:p>
        </p:txBody>
      </p:sp>
      <p:pic>
        <p:nvPicPr>
          <p:cNvPr id="3074" name="Picture 2" descr="https://math.la.asu.edu/~kawski/classes/mat272/vc/stokes/slides/stokes-0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838200"/>
            <a:ext cx="4614656" cy="5181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15000" y="2667000"/>
            <a:ext cx="2818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Remember this stuff?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40025" y="3097590"/>
            <a:ext cx="2168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Yeah. Me neither.</a:t>
            </a:r>
          </a:p>
        </p:txBody>
      </p:sp>
    </p:spTree>
    <p:extLst>
      <p:ext uri="{BB962C8B-B14F-4D97-AF65-F5344CB8AC3E}">
        <p14:creationId xmlns:p14="http://schemas.microsoft.com/office/powerpoint/2010/main" val="101991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Building Devices</a:t>
            </a:r>
          </a:p>
        </p:txBody>
      </p:sp>
      <p:pic>
        <p:nvPicPr>
          <p:cNvPr id="11268" name="Picture 4" descr="Fitbit Surge, Bla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" y="895350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Main PCB To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428750"/>
            <a:ext cx="4419600" cy="294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562600" y="2571750"/>
            <a:ext cx="990600" cy="8382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267200" y="4392243"/>
            <a:ext cx="4366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You have 1 MB. Use it wisely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10200" y="1307753"/>
            <a:ext cx="1891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Fitbit Surge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876462" y="3562350"/>
            <a:ext cx="181438" cy="88069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9600" y="5346371"/>
            <a:ext cx="830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Devices inherently have limited memory because of space requirements – making efficiency decisions critical</a:t>
            </a:r>
          </a:p>
        </p:txBody>
      </p:sp>
    </p:spTree>
    <p:extLst>
      <p:ext uri="{BB962C8B-B14F-4D97-AF65-F5344CB8AC3E}">
        <p14:creationId xmlns:p14="http://schemas.microsoft.com/office/powerpoint/2010/main" val="31178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Retrieving from Memory…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74676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4676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4745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4745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4537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4537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4606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4606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96000" y="11291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096000" y="17387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102927" y="2348345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102927" y="2961409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082146" y="35779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82146" y="41875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089073" y="4797136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89073" y="5410200"/>
            <a:ext cx="1219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890874" y="694692"/>
            <a:ext cx="11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41519" y="691444"/>
            <a:ext cx="827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11250" y="1225034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Mammal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751955" y="1846094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86" y="1181099"/>
            <a:ext cx="3981999" cy="340129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555479" y="245650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Sammy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809663" y="304730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466305" y="1272995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416039" y="1854238"/>
            <a:ext cx="606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369019" y="2471892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animal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443862" y="3107781"/>
            <a:ext cx="720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7197348" y="1394311"/>
            <a:ext cx="358131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7197348" y="1611549"/>
            <a:ext cx="358131" cy="41196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7197348" y="2190633"/>
            <a:ext cx="358131" cy="41196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7206324" y="2707896"/>
            <a:ext cx="358131" cy="41196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359132" y="3680330"/>
            <a:ext cx="53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7185454" y="3354311"/>
            <a:ext cx="358131" cy="411966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 flipV="1">
            <a:off x="6148664" y="1475818"/>
            <a:ext cx="18614" cy="46575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276465" y="1566756"/>
            <a:ext cx="9376" cy="85350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7081468" y="1554424"/>
            <a:ext cx="44179" cy="2211853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6409511" y="1607107"/>
            <a:ext cx="14499" cy="1503258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240" y="4927937"/>
            <a:ext cx="4455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Even simple objects, require memory to keep track of numerous relationships in memory.</a:t>
            </a:r>
          </a:p>
        </p:txBody>
      </p:sp>
    </p:spTree>
    <p:extLst>
      <p:ext uri="{BB962C8B-B14F-4D97-AF65-F5344CB8AC3E}">
        <p14:creationId xmlns:p14="http://schemas.microsoft.com/office/powerpoint/2010/main" val="245135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3716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What is a data structure?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86000"/>
            <a:ext cx="86868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A way of storing data so that it can be used efficiently by the computer or browser.</a:t>
            </a:r>
          </a:p>
        </p:txBody>
      </p:sp>
    </p:spTree>
    <p:extLst>
      <p:ext uri="{BB962C8B-B14F-4D97-AF65-F5344CB8AC3E}">
        <p14:creationId xmlns:p14="http://schemas.microsoft.com/office/powerpoint/2010/main" val="280439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3716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What is a data structure?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86000"/>
            <a:ext cx="86868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They are built upon simpler primitive data types (like variables)</a:t>
            </a:r>
          </a:p>
        </p:txBody>
      </p:sp>
    </p:spTree>
    <p:extLst>
      <p:ext uri="{BB962C8B-B14F-4D97-AF65-F5344CB8AC3E}">
        <p14:creationId xmlns:p14="http://schemas.microsoft.com/office/powerpoint/2010/main" val="410997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3716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What is a data structure?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286000"/>
            <a:ext cx="86868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They are non-opinionated, in the sense, that they are </a:t>
            </a:r>
            <a:r>
              <a:rPr lang="en-US" sz="3200" i="1" u="sng" dirty="0">
                <a:latin typeface="Arial" panose="020B0604020202020204" pitchFamily="34" charset="0"/>
                <a:cs typeface="Arial" panose="020B0604020202020204" pitchFamily="34" charset="0"/>
              </a:rPr>
              <a:t>just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 responsible for holding the data.  </a:t>
            </a:r>
          </a:p>
        </p:txBody>
      </p:sp>
    </p:spTree>
    <p:extLst>
      <p:ext uri="{BB962C8B-B14F-4D97-AF65-F5344CB8AC3E}">
        <p14:creationId xmlns:p14="http://schemas.microsoft.com/office/powerpoint/2010/main" val="299626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Data Structures?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905000"/>
            <a:ext cx="86868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200" b="1" u="sng" dirty="0">
                <a:latin typeface="Arial" panose="020B0604020202020204" pitchFamily="34" charset="0"/>
                <a:cs typeface="Arial" panose="020B0604020202020204" pitchFamily="34" charset="0"/>
              </a:rPr>
              <a:t>Example Data Structure: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819400"/>
            <a:ext cx="86868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" y="3962400"/>
            <a:ext cx="8382000" cy="62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93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176066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26136"/>
            <a:ext cx="8715375" cy="2324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240" y="3190875"/>
            <a:ext cx="3581400" cy="2295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57200" y="2991682"/>
            <a:ext cx="4505960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Arrays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are the simplest data structure.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Javascript includes it natively.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most languages, arrays do not allow mixing of types.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most languages, arrays are not extendable. (They are fixed sizes)</a:t>
            </a:r>
          </a:p>
        </p:txBody>
      </p:sp>
    </p:spTree>
    <p:extLst>
      <p:ext uri="{BB962C8B-B14F-4D97-AF65-F5344CB8AC3E}">
        <p14:creationId xmlns:p14="http://schemas.microsoft.com/office/powerpoint/2010/main" val="203588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838200"/>
            <a:ext cx="8229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most languages (non-Javascript), arrays are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immutable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– meaning that upon declaration, the length of the array is fixed.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 Javascript, we can easily add elements using the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.push method(). 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3729230"/>
            <a:ext cx="8509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Question for You</a:t>
            </a:r>
            <a:b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.push adds elements to which side of the array?</a:t>
            </a: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9727" t="16394" r="16065" b="19958"/>
          <a:stretch/>
        </p:blipFill>
        <p:spPr>
          <a:xfrm>
            <a:off x="2308860" y="4538950"/>
            <a:ext cx="4724400" cy="147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8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82000" cy="653854"/>
          </a:xfrm>
        </p:spPr>
        <p:txBody>
          <a:bodyPr/>
          <a:lstStyle/>
          <a:p>
            <a:r>
              <a:rPr lang="en-US" dirty="0"/>
              <a:t>Arrays in Javascript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838200"/>
            <a:ext cx="8229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most languages (non-Javascript), arrays are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immutable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– meaning that upon declaration, the length of the array is fixed.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 Javascript, we can easily add elements using the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.push method(). </a:t>
            </a:r>
          </a:p>
        </p:txBody>
      </p:sp>
      <p:sp>
        <p:nvSpPr>
          <p:cNvPr id="5" name="Rectangle 4"/>
          <p:cNvSpPr/>
          <p:nvPr/>
        </p:nvSpPr>
        <p:spPr>
          <a:xfrm>
            <a:off x="416560" y="3729230"/>
            <a:ext cx="8509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Question for You</a:t>
            </a:r>
            <a:b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.push adds elements to which side of the array?</a:t>
            </a:r>
          </a:p>
          <a:p>
            <a:pPr algn="ctr"/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9727" t="16394" r="16065" b="19958"/>
          <a:stretch/>
        </p:blipFill>
        <p:spPr>
          <a:xfrm>
            <a:off x="2308860" y="4538950"/>
            <a:ext cx="4724400" cy="1479240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>
            <a:off x="7141210" y="4856480"/>
            <a:ext cx="838200" cy="4220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6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3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12357</TotalTime>
  <Words>2906</Words>
  <Application>Microsoft Macintosh PowerPoint</Application>
  <PresentationFormat>On-screen Show (4:3)</PresentationFormat>
  <Paragraphs>638</Paragraphs>
  <Slides>136</Slides>
  <Notes>134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136</vt:i4>
      </vt:variant>
    </vt:vector>
  </HeadingPairs>
  <TitlesOfParts>
    <vt:vector size="143" baseType="lpstr">
      <vt:lpstr>Arial</vt:lpstr>
      <vt:lpstr>Calibri</vt:lpstr>
      <vt:lpstr>Calibri Light</vt:lpstr>
      <vt:lpstr>Courier Final Draft</vt:lpstr>
      <vt:lpstr>Courier New</vt:lpstr>
      <vt:lpstr>Roboto</vt:lpstr>
      <vt:lpstr>3_Unbranded</vt:lpstr>
      <vt:lpstr>CompSci – Data Structures</vt:lpstr>
      <vt:lpstr>Outline</vt:lpstr>
      <vt:lpstr>Project Check-In</vt:lpstr>
      <vt:lpstr>Project Status?</vt:lpstr>
      <vt:lpstr>Project Check-In </vt:lpstr>
      <vt:lpstr>Computer Science Context</vt:lpstr>
      <vt:lpstr>Welcome To…</vt:lpstr>
      <vt:lpstr>Remember…</vt:lpstr>
      <vt:lpstr>“Fundamentals”</vt:lpstr>
      <vt:lpstr>It gets hairy… and scary.</vt:lpstr>
      <vt:lpstr>Be Wary of Imposter Syndrome!</vt:lpstr>
      <vt:lpstr>Why Cover This?</vt:lpstr>
      <vt:lpstr>Bottom Line</vt:lpstr>
      <vt:lpstr>Going Deep</vt:lpstr>
      <vt:lpstr>Efficiency</vt:lpstr>
      <vt:lpstr>What does “efficient” mean?</vt:lpstr>
      <vt:lpstr>What does “efficient” mean?</vt:lpstr>
      <vt:lpstr>What does “efficient” mean?</vt:lpstr>
      <vt:lpstr>Fewer Steps = Faster Code</vt:lpstr>
      <vt:lpstr>Fewer Steps = Faster Code</vt:lpstr>
      <vt:lpstr>What’s a “step”?</vt:lpstr>
      <vt:lpstr>What’s a “step”?</vt:lpstr>
      <vt:lpstr>What’s a “step”?</vt:lpstr>
      <vt:lpstr>Pop Quiz (!)</vt:lpstr>
      <vt:lpstr>Count Instructions</vt:lpstr>
      <vt:lpstr>Count Instructions</vt:lpstr>
      <vt:lpstr>Count Instructions</vt:lpstr>
      <vt:lpstr>The Verdict</vt:lpstr>
      <vt:lpstr>The Verdict</vt:lpstr>
      <vt:lpstr>Time Complexity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Quantifying Efficiency</vt:lpstr>
      <vt:lpstr>Big O Notation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Big O</vt:lpstr>
      <vt:lpstr>Exercise</vt:lpstr>
      <vt:lpstr>Big O</vt:lpstr>
      <vt:lpstr>Big O</vt:lpstr>
      <vt:lpstr>Big O</vt:lpstr>
      <vt:lpstr>Big O</vt:lpstr>
      <vt:lpstr>Big O</vt:lpstr>
      <vt:lpstr>Big O</vt:lpstr>
      <vt:lpstr>Big O</vt:lpstr>
      <vt:lpstr>Logarithm Example</vt:lpstr>
      <vt:lpstr>Logarithm Example</vt:lpstr>
      <vt:lpstr>Logarithm Example</vt:lpstr>
      <vt:lpstr>Logarithm Example</vt:lpstr>
      <vt:lpstr>Big O Review</vt:lpstr>
      <vt:lpstr>Big O Comparisons</vt:lpstr>
      <vt:lpstr>Data Structures</vt:lpstr>
      <vt:lpstr>Data Structures? (Tricky Question)</vt:lpstr>
      <vt:lpstr>Data Structures? (Tricky Question)</vt:lpstr>
      <vt:lpstr>Code = Data. Data is Saved.</vt:lpstr>
      <vt:lpstr>Different Ways to Save…</vt:lpstr>
      <vt:lpstr>Memory on My Mind</vt:lpstr>
      <vt:lpstr>Saving to Memory…</vt:lpstr>
      <vt:lpstr>Retrieving from Memory…</vt:lpstr>
      <vt:lpstr>Growing Data = Growing Problem</vt:lpstr>
      <vt:lpstr>Building Devices</vt:lpstr>
      <vt:lpstr>Retrieving from Memory…</vt:lpstr>
      <vt:lpstr>Data Structures?</vt:lpstr>
      <vt:lpstr>Data Structures?</vt:lpstr>
      <vt:lpstr>Data Structures?</vt:lpstr>
      <vt:lpstr>Data Structures?</vt:lpstr>
      <vt:lpstr>Arrays</vt:lpstr>
      <vt:lpstr>Arrays!</vt:lpstr>
      <vt:lpstr>Arrays in Javascript</vt:lpstr>
      <vt:lpstr>Arrays in Javascript</vt:lpstr>
      <vt:lpstr>Arrays in Javascript</vt:lpstr>
      <vt:lpstr>Arrays in Javascript</vt:lpstr>
      <vt:lpstr>Arrays in Javascript</vt:lpstr>
      <vt:lpstr>Arrays in Javascript</vt:lpstr>
      <vt:lpstr>Stacks / Queues</vt:lpstr>
      <vt:lpstr>Data Structures = Abstractions</vt:lpstr>
      <vt:lpstr>Stacks</vt:lpstr>
      <vt:lpstr>Stacks</vt:lpstr>
      <vt:lpstr>Stacks</vt:lpstr>
      <vt:lpstr>Stacks – In Code</vt:lpstr>
      <vt:lpstr>Queue</vt:lpstr>
      <vt:lpstr>Queue</vt:lpstr>
      <vt:lpstr>Queue – In Code</vt:lpstr>
      <vt:lpstr>Linked Lists</vt:lpstr>
      <vt:lpstr>Arrays in Javascript</vt:lpstr>
      <vt:lpstr>Linked List</vt:lpstr>
      <vt:lpstr>Linked List</vt:lpstr>
      <vt:lpstr>Linked List – In Code</vt:lpstr>
      <vt:lpstr>For the Lazy… (Myself included)</vt:lpstr>
      <vt:lpstr>Pulse Check…</vt:lpstr>
      <vt:lpstr>You Be the Teacher</vt:lpstr>
      <vt:lpstr>Dictionaries (Maps)</vt:lpstr>
      <vt:lpstr>Dictionaries (Maps) **** (Actually Useful) ****</vt:lpstr>
      <vt:lpstr>Dictionaries (Maps) **** (Actually Useful) ****</vt:lpstr>
      <vt:lpstr>Dictionaries (Maps) **** (Actually Useful) ****</vt:lpstr>
      <vt:lpstr>Dictionaries (Maps) **** (Actually Useful) ****</vt:lpstr>
      <vt:lpstr>Trees</vt:lpstr>
      <vt:lpstr>Trees</vt:lpstr>
      <vt:lpstr>Binary Trees</vt:lpstr>
      <vt:lpstr>Binary Trees</vt:lpstr>
      <vt:lpstr>Binary Search Trees</vt:lpstr>
      <vt:lpstr>Let’s Build this!</vt:lpstr>
      <vt:lpstr>Graphs</vt:lpstr>
      <vt:lpstr>Graphs</vt:lpstr>
      <vt:lpstr>Graphs</vt:lpstr>
      <vt:lpstr>Back to Projects!</vt:lpstr>
      <vt:lpstr>Questions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John McSwain</cp:lastModifiedBy>
  <cp:revision>1647</cp:revision>
  <cp:lastPrinted>2016-01-30T16:23:56Z</cp:lastPrinted>
  <dcterms:created xsi:type="dcterms:W3CDTF">2015-01-20T17:19:00Z</dcterms:created>
  <dcterms:modified xsi:type="dcterms:W3CDTF">2018-04-28T12:59:05Z</dcterms:modified>
</cp:coreProperties>
</file>